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79" r:id="rId2"/>
    <p:sldId id="257" r:id="rId3"/>
    <p:sldId id="281" r:id="rId4"/>
    <p:sldId id="259" r:id="rId5"/>
    <p:sldId id="258" r:id="rId6"/>
    <p:sldId id="260" r:id="rId7"/>
    <p:sldId id="282" r:id="rId8"/>
    <p:sldId id="262" r:id="rId9"/>
    <p:sldId id="265" r:id="rId10"/>
    <p:sldId id="266" r:id="rId11"/>
    <p:sldId id="267" r:id="rId12"/>
    <p:sldId id="270" r:id="rId13"/>
    <p:sldId id="273" r:id="rId14"/>
    <p:sldId id="276" r:id="rId15"/>
    <p:sldId id="286" r:id="rId16"/>
    <p:sldId id="263" r:id="rId17"/>
    <p:sldId id="264" r:id="rId18"/>
    <p:sldId id="28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FF"/>
    <a:srgbClr val="FF9933"/>
    <a:srgbClr val="990033"/>
    <a:srgbClr val="993300"/>
    <a:srgbClr val="33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8" autoAdjust="0"/>
    <p:restoredTop sz="94599" autoAdjust="0"/>
  </p:normalViewPr>
  <p:slideViewPr>
    <p:cSldViewPr>
      <p:cViewPr varScale="1">
        <p:scale>
          <a:sx n="74" d="100"/>
          <a:sy n="74" d="100"/>
        </p:scale>
        <p:origin x="10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11D4-580A-42B6-8CF8-604E904071EF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75C4-C37E-40E4-AC99-790148DC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4392-3036-4F6E-9246-FC16BE87D57F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3D71-6173-43ED-A69E-8BFA67233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5883-74C3-47CD-95DE-755DC8A5F7B9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1102-0BB3-41F0-9FAF-EA444788A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3271-E3CE-4E47-ACE5-FBE7EC8973CE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9AD7-FF7D-46D7-BE6A-460278C9B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036-68A3-4478-8385-1781D870B31B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C79B-E4A5-4654-AC3A-E82E04CC5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EC62-F439-4C8F-BC2D-74CA0079B28E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436D-3D9C-443F-9FA1-AABA65E5D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F571-3396-41C2-8E90-F88DC2FCA2A5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EC19-F35B-4950-83A9-82ED5BD97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2068-B8A6-44A4-ABD4-7CD2EA917C35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E320-E7FE-4F0D-9722-BA0320A1CE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BFA6-01F3-4478-8D3B-6E0E2F9C14D4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EAFC-86BD-4F49-AEF9-EE235649D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8CB4-B833-4550-A636-DAF7B4F6137A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6AB8-DC0C-429B-9AE4-22C198F216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0ACF-F2E2-4752-908E-F69A7A181393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9FDB-8568-4AA9-8734-1CD62D287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9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7A85F41-B09A-44D4-B6F1-6CAA05F32786}" type="datetimeFigureOut">
              <a:rPr lang="ru-RU"/>
              <a:pPr>
                <a:defRPr/>
              </a:pPr>
              <a:t>02.05.2016</a:t>
            </a:fld>
            <a:endParaRPr lang="ru-RU"/>
          </a:p>
        </p:txBody>
      </p:sp>
      <p:sp>
        <p:nvSpPr>
          <p:cNvPr id="179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5A66D-0610-4FAC-8AB3-09B5837D7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92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4" grpId="0"/>
      <p:bldP spid="179214" grpId="1"/>
      <p:bldP spid="179214" grpId="2"/>
      <p:bldP spid="1792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9215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9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B%D1%83%D0%B6%D0%B5%D0%B1%D0%BD%D0%B0%D1%8F:BookSources/517005085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00600" y="5486400"/>
            <a:ext cx="4114800" cy="838200"/>
          </a:xfrm>
        </p:spPr>
        <p:txBody>
          <a:bodyPr lIns="0" rIns="18288"/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2362200" y="2667000"/>
            <a:ext cx="53340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История бумаги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893"/>
            <a:ext cx="2286000" cy="131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3886200" y="441960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57200" y="762000"/>
            <a:ext cx="8305800" cy="247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800"/>
              <a:t>З</a:t>
            </a:r>
            <a:r>
              <a:rPr lang="ru-RU" sz="3600"/>
              <a:t>атем взбалтывали до тех пор, пока не получалась кашеобразная масса. Ее  избавляли от воды и оставшуюся массу просушивали.</a:t>
            </a:r>
          </a:p>
        </p:txBody>
      </p:sp>
      <p:pic>
        <p:nvPicPr>
          <p:cNvPr id="15363" name="Picture 4" descr="h_p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7150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609600" y="381000"/>
            <a:ext cx="7391400" cy="609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914400" y="1905000"/>
            <a:ext cx="8077200" cy="603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/>
              <a:t>Современную бумагу изготавливают по несколько </a:t>
            </a:r>
          </a:p>
          <a:p>
            <a:pPr eaLnBrk="1" hangingPunct="1"/>
            <a:r>
              <a:rPr lang="ru-RU" sz="2400"/>
              <a:t>другим технологиям. В качестве материала для</a:t>
            </a:r>
          </a:p>
          <a:p>
            <a:pPr eaLnBrk="1" hangingPunct="1"/>
            <a:r>
              <a:rPr lang="ru-RU" sz="2400"/>
              <a:t>изготовления используют : размолотое целлюлозное</a:t>
            </a:r>
          </a:p>
          <a:p>
            <a:pPr eaLnBrk="1" hangingPunct="1"/>
            <a:r>
              <a:rPr lang="ru-RU" sz="2400"/>
              <a:t>волокно, древесную массу, клей и каолин</a:t>
            </a:r>
            <a:r>
              <a:rPr lang="ru-RU"/>
              <a:t>.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r>
              <a:rPr lang="ru-RU" sz="2400"/>
              <a:t>Технология производства бумаги практически не изменилась. Ее производство идет в 4 этапа.</a:t>
            </a:r>
          </a:p>
          <a:p>
            <a:pPr eaLnBrk="1" hangingPunct="1"/>
            <a:endParaRPr lang="ru-RU" sz="2400"/>
          </a:p>
          <a:p>
            <a:pPr eaLnBrk="1" hangingPunct="1"/>
            <a:endParaRPr lang="ru-RU" sz="2400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Как изготавливают современную бумагу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685800" y="762000"/>
            <a:ext cx="7696200" cy="612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1. Сеточная часть: </a:t>
            </a:r>
            <a:r>
              <a:rPr lang="ru-RU"/>
              <a:t>бумажная масса освобождается от воды.</a:t>
            </a:r>
          </a:p>
          <a:p>
            <a:endParaRPr lang="ru-RU"/>
          </a:p>
          <a:p>
            <a:r>
              <a:rPr lang="ru-RU" sz="2400"/>
              <a:t>2.Прессовая часть:</a:t>
            </a:r>
            <a:r>
              <a:rPr lang="ru-RU"/>
              <a:t> вода отжимается под действием прессов. </a:t>
            </a:r>
          </a:p>
          <a:p>
            <a:endParaRPr lang="ru-RU"/>
          </a:p>
          <a:p>
            <a:r>
              <a:rPr lang="ru-RU" sz="2400"/>
              <a:t>3. Сушильная часть:</a:t>
            </a:r>
            <a:r>
              <a:rPr lang="ru-RU"/>
              <a:t> бумажная лента прокатывается</a:t>
            </a:r>
          </a:p>
          <a:p>
            <a:r>
              <a:rPr lang="ru-RU"/>
              <a:t>    через сушильные цилиндры. Здесь же она проклеивается.</a:t>
            </a:r>
          </a:p>
          <a:p>
            <a:endParaRPr lang="ru-RU"/>
          </a:p>
          <a:p>
            <a:endParaRPr lang="ru-RU"/>
          </a:p>
          <a:p>
            <a:r>
              <a:rPr lang="ru-RU" sz="2400"/>
              <a:t>4. Отделочная часть:</a:t>
            </a:r>
            <a:r>
              <a:rPr lang="ru-RU"/>
              <a:t> </a:t>
            </a:r>
          </a:p>
          <a:p>
            <a:r>
              <a:rPr lang="ru-RU"/>
              <a:t>   полированные чугунные </a:t>
            </a:r>
          </a:p>
          <a:p>
            <a:r>
              <a:rPr lang="ru-RU"/>
              <a:t>   цилиндры уплотняют бумагу,</a:t>
            </a:r>
          </a:p>
          <a:p>
            <a:r>
              <a:rPr lang="ru-RU"/>
              <a:t>   делая ее поверхность более ровной.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sz="2400"/>
          </a:p>
          <a:p>
            <a:pPr eaLnBrk="1" hangingPunct="1"/>
            <a:r>
              <a:rPr lang="ru-RU" sz="2400"/>
              <a:t>                               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8100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2209800" y="228600"/>
            <a:ext cx="5257800" cy="8382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09600" y="1295400"/>
            <a:ext cx="7391400" cy="374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            -</a:t>
            </a:r>
            <a:r>
              <a:rPr lang="ru-RU" sz="2400"/>
              <a:t>белизна</a:t>
            </a:r>
          </a:p>
          <a:p>
            <a:pPr eaLnBrk="1" hangingPunct="1"/>
            <a:r>
              <a:rPr lang="ru-RU" sz="2400"/>
              <a:t>            -гладкость</a:t>
            </a:r>
          </a:p>
          <a:p>
            <a:pPr eaLnBrk="1" hangingPunct="1"/>
            <a:r>
              <a:rPr lang="ru-RU" sz="2400"/>
              <a:t>            -упругость</a:t>
            </a:r>
          </a:p>
          <a:p>
            <a:pPr eaLnBrk="1" hangingPunct="1"/>
            <a:r>
              <a:rPr lang="ru-RU" sz="2400"/>
              <a:t>            -пластичность</a:t>
            </a:r>
          </a:p>
          <a:p>
            <a:pPr eaLnBrk="1" hangingPunct="1"/>
            <a:r>
              <a:rPr lang="ru-RU" sz="2400"/>
              <a:t>            -впитываемость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     -непрозрачность</a:t>
            </a:r>
          </a:p>
          <a:p>
            <a:pPr eaLnBrk="1" hangingPunct="1"/>
            <a:r>
              <a:rPr lang="ru-RU" sz="2400"/>
              <a:t>     -незасоренность</a:t>
            </a:r>
          </a:p>
          <a:p>
            <a:pPr eaLnBrk="1" hangingPunct="1"/>
            <a:r>
              <a:rPr lang="ru-RU" sz="2400"/>
              <a:t>     -прочность верхнего слоя</a:t>
            </a:r>
          </a:p>
          <a:p>
            <a:pPr eaLnBrk="1" hangingPunct="1"/>
            <a:r>
              <a:rPr lang="ru-RU" sz="2400"/>
              <a:t>     -плоскостность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19200" y="3810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Основные свойства бумаги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3276600" y="304800"/>
            <a:ext cx="2667000" cy="7620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" y="307975"/>
            <a:ext cx="9144000" cy="6370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3200"/>
          </a:p>
          <a:p>
            <a:pPr eaLnBrk="1" hangingPunct="1"/>
            <a:endParaRPr lang="ru-RU" sz="3200"/>
          </a:p>
          <a:p>
            <a:pPr eaLnBrk="1" hangingPunct="1"/>
            <a:endParaRPr lang="ru-RU" sz="3200"/>
          </a:p>
          <a:p>
            <a:pPr eaLnBrk="1" hangingPunct="1"/>
            <a:r>
              <a:rPr lang="ru-RU" sz="3200"/>
              <a:t>            -</a:t>
            </a:r>
            <a:r>
              <a:rPr lang="ru-RU" sz="2800"/>
              <a:t>для печати(типографская, офсетная)</a:t>
            </a:r>
          </a:p>
          <a:p>
            <a:pPr eaLnBrk="1" hangingPunct="1"/>
            <a:r>
              <a:rPr lang="ru-RU" sz="2800"/>
              <a:t>              -для письма(писчая, почтовая, конвертная)</a:t>
            </a:r>
          </a:p>
          <a:p>
            <a:pPr eaLnBrk="1" hangingPunct="1"/>
            <a:r>
              <a:rPr lang="ru-RU" sz="2800"/>
              <a:t>              -чертежно-рисовальная(калька, чертежная)</a:t>
            </a:r>
          </a:p>
          <a:p>
            <a:pPr eaLnBrk="1" hangingPunct="1"/>
            <a:r>
              <a:rPr lang="ru-RU" sz="2800"/>
              <a:t>              -электроизоляционная </a:t>
            </a:r>
          </a:p>
          <a:p>
            <a:pPr eaLnBrk="1" hangingPunct="1"/>
            <a:r>
              <a:rPr lang="ru-RU" sz="2800"/>
              <a:t>              -папиросная(мундштучная)</a:t>
            </a:r>
          </a:p>
          <a:p>
            <a:pPr eaLnBrk="1" hangingPunct="1"/>
            <a:r>
              <a:rPr lang="ru-RU" sz="2800"/>
              <a:t>              -впитывающая(фильтровальная)</a:t>
            </a:r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       -светочувствительная</a:t>
            </a:r>
          </a:p>
          <a:p>
            <a:pPr eaLnBrk="1" hangingPunct="1"/>
            <a:r>
              <a:rPr lang="ru-RU" sz="2800"/>
              <a:t>       -переводная</a:t>
            </a:r>
          </a:p>
          <a:p>
            <a:pPr eaLnBrk="1" hangingPunct="1"/>
            <a:r>
              <a:rPr lang="ru-RU" sz="2800"/>
              <a:t>       -оберточная</a:t>
            </a:r>
          </a:p>
          <a:p>
            <a:pPr eaLnBrk="1" hangingPunct="1"/>
            <a:r>
              <a:rPr lang="ru-RU" sz="2800"/>
              <a:t>       -промышленно-техническая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14400" y="3810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Виды бумаги.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 bwMode="auto">
          <a:xfrm>
            <a:off x="3048000" y="304800"/>
            <a:ext cx="2971800" cy="4572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914400" y="763588"/>
            <a:ext cx="82296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ru-RU" sz="200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От листа газеты вдоль края оторви узкую полоску.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Внимательно рассмотри кромку бумаги по линии разрыва. Края получились мохнатые, ворсистые.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Повтори опыт с цветной бумагой и картоном. Что ты видишь?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Рассмотри газетную бумагу через лупу. Какое у него строение?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Можем ли мы сказать, что бумага и картон состоят из волокон?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>
                <a:cs typeface="Arial" charset="0"/>
              </a:rPr>
              <a:t>Рассмотри внимательно вату, пластилин, ткань хлопчатобумажную, швейные нитки, стекло. Подчеркни названия материалов, которые имеют волокнистое строение.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>
                <a:cs typeface="Arial" charset="0"/>
              </a:rPr>
              <a:t> Вывод</a:t>
            </a:r>
            <a:r>
              <a:rPr lang="ru-RU" sz="2000" b="1" u="sng">
                <a:cs typeface="Arial" charset="0"/>
              </a:rPr>
              <a:t>  </a:t>
            </a:r>
            <a:r>
              <a:rPr lang="ru-RU" sz="2000" u="sng">
                <a:cs typeface="Arial" charset="0"/>
              </a:rPr>
              <a:t>__________________________________________________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u="sng">
                <a:cs typeface="Arial" charset="0"/>
              </a:rPr>
              <a:t>_______________________________________________________</a:t>
            </a:r>
            <a:endParaRPr lang="ru-RU" sz="2000"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1981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Опыт №1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304800"/>
            <a:ext cx="40386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cs typeface="Arial" pitchFamily="34" charset="0"/>
              </a:rPr>
              <a:t>Опыты</a:t>
            </a:r>
            <a:r>
              <a:rPr lang="ru-RU" sz="2400" dirty="0" smtClean="0"/>
              <a:t> с бумагой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3352800" y="228600"/>
            <a:ext cx="3124200" cy="609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828800" y="3048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Опыты с бумагой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219200" y="9906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Опыт №2</a:t>
            </a: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81000" y="1828800"/>
            <a:ext cx="8458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/>
              <a:t>Возьми два одинаковых листа бумаги.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Один лист согни пополам и прогладь линию сгиба пальцем, линейкой или специальной гладилкой. Теперь попробуй разорвать лист. Где прошла линия разрыва? ________________________________________________________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Попробуй разорвать второй лист бумаги в том же направлении без предварительного складывания и проглаживания линии сгиба. Какая получилась линия разрыва?________________________________</a:t>
            </a:r>
          </a:p>
          <a:p>
            <a:pPr>
              <a:buFont typeface="Wingdings" pitchFamily="2" charset="2"/>
              <a:buChar char="§"/>
            </a:pPr>
            <a:endParaRPr lang="ru-RU" sz="2000" b="1"/>
          </a:p>
          <a:p>
            <a:pPr>
              <a:buFont typeface="Wingdings" pitchFamily="2" charset="2"/>
              <a:buChar char="§"/>
            </a:pPr>
            <a:r>
              <a:rPr lang="ru-RU" sz="2000" b="1"/>
              <a:t>Вывод</a:t>
            </a:r>
            <a:r>
              <a:rPr lang="ru-RU" sz="2000"/>
              <a:t>: </a:t>
            </a:r>
            <a:r>
              <a:rPr lang="ru-RU" sz="2000" u="sng"/>
              <a:t>проглаживая линию сгиба бумаги, мы разрушаем__И уменьшаем проч ность бумаги по намеченной линии.</a:t>
            </a:r>
            <a:endParaRPr lang="ru-RU" sz="2000"/>
          </a:p>
          <a:p>
            <a:pPr>
              <a:buFont typeface="Wingdings" pitchFamily="2" charset="2"/>
              <a:buChar char="§"/>
            </a:pPr>
            <a:endParaRPr lang="ru-RU" sz="2000" u="sng"/>
          </a:p>
          <a:p>
            <a:pPr>
              <a:buFont typeface="Wingdings" pitchFamily="2" charset="2"/>
              <a:buChar char="§"/>
            </a:pPr>
            <a:endParaRPr lang="ru-RU"/>
          </a:p>
          <a:p>
            <a:pPr>
              <a:buFont typeface="Wingdings" pitchFamily="2" charset="2"/>
              <a:buChar char="§"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1905000" y="152400"/>
            <a:ext cx="3200400" cy="609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52600" y="2286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Опыты с бумагой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Опыт №3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38200" y="1524000"/>
            <a:ext cx="8305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/>
              <a:t>Возьми ровную полоску бумаги.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Половину полоски сомни,а затем распрямь и разгладь.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Теперь возьми полоску за концы и потянив разные стороны.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Отметь, в каком месте разорвалась полоска.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Сделай </a:t>
            </a:r>
            <a:r>
              <a:rPr lang="ru-RU" sz="2000" b="1"/>
              <a:t>вывод</a:t>
            </a:r>
            <a:r>
              <a:rPr lang="ru-RU" sz="2000"/>
              <a:t> о том, как надо хранить бумагу и работать с ней.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______________________________________________________________________________________________________________________________</a:t>
            </a:r>
          </a:p>
          <a:p>
            <a:pPr>
              <a:buFont typeface="Wingdings" pitchFamily="2" charset="2"/>
              <a:buChar char="§"/>
            </a:pPr>
            <a:endParaRPr lang="ru-RU" sz="2000"/>
          </a:p>
          <a:p>
            <a:r>
              <a:rPr lang="ru-RU" sz="2000" b="1"/>
              <a:t>Опыт №4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Возьми полоску бумаги за концы и намочи её середину в тарелке с водой. Где теперь разорвётся бумага если потянуть её за концы?</a:t>
            </a:r>
          </a:p>
          <a:p>
            <a:pPr>
              <a:buFont typeface="Wingdings" pitchFamily="2" charset="2"/>
              <a:buChar char="§"/>
            </a:pPr>
            <a:r>
              <a:rPr lang="ru-RU" sz="2000" b="1"/>
              <a:t>Вывод:</a:t>
            </a:r>
            <a:r>
              <a:rPr lang="ru-RU" sz="2000" u="sng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u="sng"/>
              <a:t>при увлажнениибумага___________________________________</a:t>
            </a:r>
          </a:p>
          <a:p>
            <a:pPr>
              <a:buFont typeface="Wingdings" pitchFamily="2" charset="2"/>
              <a:buChar char="§"/>
            </a:pPr>
            <a:r>
              <a:rPr lang="ru-RU" sz="2000" u="sng"/>
              <a:t>_________________________________________________________</a:t>
            </a:r>
            <a:r>
              <a:rPr lang="ru-RU" u="sng"/>
              <a:t>_____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447800" y="304800"/>
            <a:ext cx="5943600" cy="1143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              </a:t>
            </a:r>
            <a:r>
              <a:rPr lang="ru-RU" b="0" smtClean="0">
                <a:solidFill>
                  <a:schemeClr val="tx1"/>
                </a:solidFill>
                <a:effectLst/>
              </a:rPr>
              <a:t>Литература</a:t>
            </a:r>
          </a:p>
        </p:txBody>
      </p:sp>
      <p:sp>
        <p:nvSpPr>
          <p:cNvPr id="2458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447800"/>
            <a:ext cx="8077200" cy="5105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Богословский Е. С. Статуэтка дворцового служителя времени Тутанхамона (Stat. Louvre I 852). // ВДИ. 1990. 2. </a:t>
            </a:r>
          </a:p>
          <a:p>
            <a:pPr>
              <a:lnSpc>
                <a:spcPct val="80000"/>
              </a:lnSpc>
            </a:pPr>
            <a:endParaRPr lang="ru-RU" sz="1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Геродот. История в девяти книгах. / Перевод и комментарии Г. А. Стратановского. — М., 2002. </a:t>
            </a:r>
            <a:r>
              <a:rPr lang="ru-RU" sz="1800" smtClean="0">
                <a:effectLst/>
                <a:hlinkClick r:id="rId2"/>
              </a:rPr>
              <a:t>ISBN 5-17-005085-2</a:t>
            </a:r>
            <a:r>
              <a:rPr lang="ru-RU" sz="1800" smtClean="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ru-RU" sz="1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Источниковедение истории древнего Востока. — М., 1984. </a:t>
            </a:r>
          </a:p>
          <a:p>
            <a:pPr>
              <a:lnSpc>
                <a:spcPct val="80000"/>
              </a:lnSpc>
            </a:pPr>
            <a:endParaRPr lang="ru-RU" sz="1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Коростовцев М. А. Путешествие Ун-Амуна в Библ. — М., 1960. </a:t>
            </a:r>
          </a:p>
          <a:p>
            <a:pPr>
              <a:lnSpc>
                <a:spcPct val="80000"/>
              </a:lnSpc>
            </a:pPr>
            <a:endParaRPr lang="ru-RU" sz="1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Коростовцев М. А. Египетский иератический папирус № 167 Государственного Музея Изобразительных Искусств им. А. С. Пушкина в Москве. // Древний Египет / Сб. статей. — М., 1960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Максимов Е. Н. Папирус № 1115 из собрания государственного Эрмитажа. (Перевод и некоторые замечания). // Древний Египет и древняя Африка. — М., 1967.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effectLst/>
              </a:rPr>
              <a:t>Савельева Т. Н. Надписи из гробницы Мечена (Перевод и комментарий). // Древний Египет и древняя Африка. — М., 1967.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81000" y="304800"/>
            <a:ext cx="8305800" cy="63246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-765175"/>
            <a:ext cx="8305800" cy="668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Белизна бумаги. </a:t>
            </a:r>
            <a:r>
              <a:rPr lang="ru-RU"/>
              <a:t>Высокий уровень белизны печатной бумаги крайне желателен, так как четкость, удобочитаемость издания зависят от контрастности запечатанных и пробельных участков оттисков.</a:t>
            </a:r>
            <a:br>
              <a:rPr lang="ru-RU"/>
            </a:br>
            <a:r>
              <a:rPr lang="ru-RU"/>
              <a:t>Уровень белизны бумаги зависит от её возможно более глубокого и равномерного отражения лучей разнообразной длины по всему спектру дневного рассеянного белого света. Для того чтобы увеличить белизну бумаги, ликвидировать вероятный желтоватый оттенок, бумагу в процессе изготовления подкрашивают синими и фиолетовыми красителями или вводят в её состав оптические отбеливатели.</a:t>
            </a:r>
          </a:p>
          <a:p>
            <a:pPr algn="ctr" eaLnBrk="1" hangingPunct="1"/>
            <a:r>
              <a:rPr lang="ru-RU" b="1"/>
              <a:t>Степень белизны некоторых видов бумаги:</a:t>
            </a:r>
            <a:br>
              <a:rPr lang="ru-RU" b="1"/>
            </a:br>
            <a:r>
              <a:rPr lang="ru-RU" b="1"/>
              <a:t>- </a:t>
            </a:r>
            <a:r>
              <a:rPr lang="ru-RU"/>
              <a:t>мелованная с оптическим отбеливателем - 84%;</a:t>
            </a:r>
            <a:br>
              <a:rPr lang="ru-RU"/>
            </a:br>
            <a:r>
              <a:rPr lang="ru-RU"/>
              <a:t>- мелованная без оптического отбеливателя - 78%;</a:t>
            </a:r>
            <a:br>
              <a:rPr lang="ru-RU"/>
            </a:br>
            <a:r>
              <a:rPr lang="ru-RU"/>
              <a:t>- чистоцеллюлозная печатная бумага с оптическим отбеливателем - 83%;</a:t>
            </a:r>
            <a:br>
              <a:rPr lang="ru-RU"/>
            </a:br>
            <a:r>
              <a:rPr lang="ru-RU"/>
              <a:t>- чистоцеллюлозная печатная бумага без оптического отбеливания  - 78%;</a:t>
            </a:r>
            <a:br>
              <a:rPr lang="ru-RU"/>
            </a:br>
            <a:r>
              <a:rPr lang="ru-RU"/>
              <a:t>- печатная бумага с белой древесной массой - 72%;</a:t>
            </a:r>
            <a:br>
              <a:rPr lang="ru-RU"/>
            </a:br>
            <a:r>
              <a:rPr lang="ru-RU"/>
              <a:t>- газетная бумага - 65%.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457200" y="609600"/>
            <a:ext cx="5943600" cy="7620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066800" y="1828800"/>
            <a:ext cx="7696200" cy="2646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cs typeface="Arial" charset="0"/>
              </a:rPr>
              <a:t>История бумаги, а с нею и письменности,  уходит в глубокую древность. Материалы для написания менялись с древних времен   и до наших дней...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44958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Бумага существовала не всегда.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 bwMode="auto">
          <a:xfrm>
            <a:off x="990600" y="533400"/>
            <a:ext cx="5791200" cy="6858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533400" y="14478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/>
              <a:t>Первобытные люди делали свои рисунки на стенах пещер, высекали их на скалах.</a:t>
            </a:r>
          </a:p>
        </p:txBody>
      </p:sp>
      <p:pic>
        <p:nvPicPr>
          <p:cNvPr id="2" name="Picture 4" descr="120px-Alta_petroglyp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5372100" cy="3800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5" descr="190px-NaranjoStela10Ma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2209800" cy="378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066800" y="609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На чём писали древние люди?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 bwMode="auto">
          <a:xfrm>
            <a:off x="381000" y="304800"/>
            <a:ext cx="5562600" cy="1371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Picture 4" descr="400px-Palenque_glyphs-ed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429000"/>
            <a:ext cx="49530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6" descr="180px-Tikal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22860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81000" y="4572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Что было первым предметом письменности?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828800"/>
            <a:ext cx="83820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Самым первым предметом письменности были глиняные дощечки. На них писали, выцарапывая знаки острым предметом.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685800" y="228600"/>
            <a:ext cx="4800600" cy="990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8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5105400" cy="60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cs typeface="Arial" charset="0"/>
              </a:rPr>
              <a:t>   </a:t>
            </a:r>
            <a:r>
              <a:rPr lang="ru-RU" sz="2800" b="1" dirty="0" smtClean="0">
                <a:latin typeface="+mj-lt"/>
                <a:cs typeface="Arial" charset="0"/>
              </a:rPr>
              <a:t>Какие материалы пришли на смену глине?</a:t>
            </a:r>
          </a:p>
        </p:txBody>
      </p:sp>
      <p:pic>
        <p:nvPicPr>
          <p:cNvPr id="5" name="Picture 15" descr="Рисунок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381000"/>
            <a:ext cx="2743200" cy="2185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7467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В южных странах  на </a:t>
            </a:r>
          </a:p>
          <a:p>
            <a:r>
              <a:rPr lang="ru-RU" sz="2800"/>
              <a:t>смену глиняным дощечкам пришёл папирус – материал для письма, который изготавливали из растения с таким же названием.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62000" y="5029200"/>
            <a:ext cx="815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некоторых странах люди научились писать на пальмовых листьях.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 bwMode="auto">
          <a:xfrm>
            <a:off x="838200" y="609600"/>
            <a:ext cx="5334000" cy="8382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381000"/>
            <a:ext cx="7543800" cy="426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4000" dirty="0" smtClean="0">
                <a:cs typeface="Arial" charset="0"/>
              </a:rPr>
              <a:t>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333500" cy="1824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419601" cy="376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914400" y="762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Но пальмы растут не везде.</a:t>
            </a:r>
          </a:p>
        </p:txBody>
      </p:sp>
      <p:pic>
        <p:nvPicPr>
          <p:cNvPr id="8" name="Picture 17" descr="Рисунок1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2590800"/>
            <a:ext cx="3279775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build="p"/>
      <p:bldP spid="14350" grpId="1" build="allAtOnce"/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304800" y="228600"/>
            <a:ext cx="4648200" cy="6858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1371600" y="2286000"/>
            <a:ext cx="731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/>
              <a:t>В России стали  писать на берёсте. Письма на берёсте – берестяные грамоты – до сих пор находят при раскопках.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7150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На чём писали в России?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3276600" y="304800"/>
            <a:ext cx="2209800" cy="6096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Пергамент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57200" y="1219200"/>
            <a:ext cx="5257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Через много - много лет папирус был вытеснен прочным и долговечным материалом – пергаментом, который изготавливали  из кожи овец, коз, телят. На изготовление одной книги нередко требовалось затратить до 250-300 шкур животных.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0" y="1395013"/>
            <a:ext cx="2895600" cy="4880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 bwMode="auto">
          <a:xfrm>
            <a:off x="1676400" y="381000"/>
            <a:ext cx="5715000" cy="685800"/>
          </a:xfrm>
          <a:prstGeom prst="snip2Diag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7500"/>
                </a:srgbClr>
              </a:gs>
              <a:gs pos="75000">
                <a:srgbClr val="0087E6">
                  <a:alpha val="62500"/>
                </a:srgbClr>
              </a:gs>
              <a:gs pos="100000">
                <a:srgbClr val="005CBF">
                  <a:alpha val="50000"/>
                </a:srgb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1" name="Picture 5" descr="сканирование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6781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" y="990600"/>
            <a:ext cx="8686800" cy="249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4400" b="1"/>
          </a:p>
          <a:p>
            <a:pPr eaLnBrk="1" hangingPunct="1"/>
            <a:r>
              <a:rPr lang="ru-RU" sz="2800"/>
              <a:t>Отцом бумаги считают китайца Цай Луня. В  105   году новой эры делали её так : клочки шелковой ваты, тряпье, старые рыболовные сети измельчали камнями и кидали в чан с водой.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33400" y="4572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Родиной бумаги считают Китай.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>
                <a:alpha val="87500"/>
              </a:srgbClr>
            </a:gs>
            <a:gs pos="75000">
              <a:srgbClr val="0087E6">
                <a:alpha val="62500"/>
              </a:srgbClr>
            </a:gs>
            <a:gs pos="100000">
              <a:srgbClr val="005CBF">
                <a:alpha val="50000"/>
              </a:srgb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>
                <a:alpha val="87500"/>
              </a:srgbClr>
            </a:gs>
            <a:gs pos="75000">
              <a:srgbClr val="0087E6">
                <a:alpha val="62500"/>
              </a:srgbClr>
            </a:gs>
            <a:gs pos="100000">
              <a:srgbClr val="005CBF">
                <a:alpha val="50000"/>
              </a:srgb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721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Impact</vt:lpstr>
      <vt:lpstr>Times New Roman</vt:lpstr>
      <vt:lpstr>Wingdings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 бумагой </vt:lpstr>
      <vt:lpstr>Презентация PowerPoint</vt:lpstr>
      <vt:lpstr>Презентация PowerPoint</vt:lpstr>
      <vt:lpstr>              Литература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Se7eN</cp:lastModifiedBy>
  <cp:revision>102</cp:revision>
  <cp:lastPrinted>1601-01-01T00:00:00Z</cp:lastPrinted>
  <dcterms:created xsi:type="dcterms:W3CDTF">1601-01-01T00:00:00Z</dcterms:created>
  <dcterms:modified xsi:type="dcterms:W3CDTF">2016-05-02T10:20:08Z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