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1"/>
  </p:notesMasterIdLst>
  <p:sldIdLst>
    <p:sldId id="256" r:id="rId2"/>
    <p:sldId id="29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3" r:id="rId29"/>
    <p:sldId id="29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B38256-48D9-4099-94CF-13BA528D1EFB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FA0A1C-1024-448E-83C7-64644DF6E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A0A1C-1024-448E-83C7-64644DF6E4E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8B2BE-829B-489D-867A-888C54C2A414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266D-45CB-4FC2-9E29-95FD8FA619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8B2BE-829B-489D-867A-888C54C2A414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266D-45CB-4FC2-9E29-95FD8FA619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8B2BE-829B-489D-867A-888C54C2A414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266D-45CB-4FC2-9E29-95FD8FA619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8B2BE-829B-489D-867A-888C54C2A414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266D-45CB-4FC2-9E29-95FD8FA619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8B2BE-829B-489D-867A-888C54C2A414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266D-45CB-4FC2-9E29-95FD8FA619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8B2BE-829B-489D-867A-888C54C2A414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266D-45CB-4FC2-9E29-95FD8FA619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8B2BE-829B-489D-867A-888C54C2A414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266D-45CB-4FC2-9E29-95FD8FA619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8B2BE-829B-489D-867A-888C54C2A414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266D-45CB-4FC2-9E29-95FD8FA619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8B2BE-829B-489D-867A-888C54C2A414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266D-45CB-4FC2-9E29-95FD8FA619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8B2BE-829B-489D-867A-888C54C2A414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266D-45CB-4FC2-9E29-95FD8FA619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8B2BE-829B-489D-867A-888C54C2A414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266D-45CB-4FC2-9E29-95FD8FA619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8B2BE-829B-489D-867A-888C54C2A414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D266D-45CB-4FC2-9E29-95FD8FA619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P\Desktop\&#1063;&#1072;&#1081;&#1082;&#1086;&#1074;&#1089;&#1082;&#1080;&#1081;%20(&#1041;&#1072;&#1083;&#1077;&#1090;%20&#1065;&#1077;&#1083;&#1082;&#1091;&#1085;&#1095;&#1080;&#1082;)%20-%20&#1058;&#1072;&#1085;&#1077;&#1094;%20&#1060;&#1077;&#1080;%20&#1044;&#1088;&#1072;&#1078;&#1077;%20-%20&#1057;&#1072;&#1084;&#1072;&#1103;%20&#1053;&#1086;&#1074;&#1086;&#1075;&#1086;&#1076;&#1085;&#1103;&#1103;%20&#1052;&#1077;&#1083;&#1086;&#1076;&#1080;&#1103;%20%5b&#1089;%20&#1089;&#1072;&#1081;&#1090;&#1072;%20www.ololo.fm%5d.mp3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supercook.ru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supercook.ru/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supercook.ru/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supercook.ru/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supercook.ru/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supercook.ru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supercook.ru/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supercook.ru/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supercook.ru/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supercook.ru/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supercook.ru/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supercook.ru/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supercook.ru/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supercook.ru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1773238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История Снегурочки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5" name="Чайковский (Балет Щелкунчик) - Танец Феи Драже - Самая Новогодняя Мелодия [с сайта www.ololo.fm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220072" y="4077072"/>
            <a:ext cx="36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/>
              <a:t> </a:t>
            </a:r>
            <a:r>
              <a:rPr lang="ru-RU" b="1" dirty="0" smtClean="0"/>
              <a:t>                                                                                                                                                  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286000" y="6021288"/>
            <a:ext cx="4572000" cy="381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771800" y="3140968"/>
            <a:ext cx="4427984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3" name="Рисунок 12" descr="http://supercook.ru/slav/images-slav/14-snegurochka-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1268760"/>
            <a:ext cx="597666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6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980728"/>
            <a:ext cx="3204864" cy="2814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/>
              <a:t>Дед Мороз и Снегурочка вошли в общественную жизнь страны как обязательные </a:t>
            </a:r>
            <a:r>
              <a:rPr lang="ru-RU" sz="2000" dirty="0" smtClean="0"/>
              <a:t>персонажи </a:t>
            </a:r>
            <a:r>
              <a:rPr lang="ru-RU" sz="2000" dirty="0"/>
              <a:t>встречи наступающего Нового года</a:t>
            </a:r>
          </a:p>
        </p:txBody>
      </p:sp>
      <p:pic>
        <p:nvPicPr>
          <p:cNvPr id="5" name="Рисунок 4" descr="http://supercook.ru/slav/images-slav/14-snegurochka-0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32656"/>
            <a:ext cx="4248472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2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Резиденция нашего Деда Мороза, как это известно всем, находится в Вологодской области, в Великом Устюге</a:t>
            </a:r>
          </a:p>
        </p:txBody>
      </p:sp>
      <p:pic>
        <p:nvPicPr>
          <p:cNvPr id="3" name="Рисунок 2" descr="http://supercook.ru/slav/images-slav/14-votchina-01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268760"/>
            <a:ext cx="612068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71600" y="5622347"/>
            <a:ext cx="72008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ea typeface="Times New Roman" pitchFamily="18" charset="0"/>
                <a:cs typeface="Arial" pitchFamily="34" charset="0"/>
              </a:rPr>
              <a:t>Дед Мороз и Снегурочка в вотчине Деда Мороза, что в 15 км от Великого Устюга.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3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30"/>
                </a:solidFill>
                <a:effectLst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3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3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3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102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971600" y="469096"/>
            <a:ext cx="7200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30"/>
                </a:solidFill>
                <a:effectLst/>
                <a:ea typeface="Times New Roman" pitchFamily="18" charset="0"/>
                <a:cs typeface="Arial" pitchFamily="34" charset="0"/>
              </a:rPr>
              <a:t>Снегурочка загадочно молчит и не открывает адрес своего проживания. Наверное, опасается назойливых репортеров. 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3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30"/>
                </a:solidFill>
                <a:effectLst/>
                <a:ea typeface="Times New Roman" pitchFamily="18" charset="0"/>
                <a:cs typeface="Arial" pitchFamily="34" charset="0"/>
              </a:rPr>
              <a:t>.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" name="Рисунок 2" descr="http://supercook.ru/slav/images-slav/14-snegurochka-07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628800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691680" y="5827155"/>
            <a:ext cx="583264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ea typeface="Times New Roman" pitchFamily="18" charset="0"/>
                <a:cs typeface="Arial" pitchFamily="34" charset="0"/>
              </a:rPr>
              <a:t>Кострома. Терем Снегурочки зимой.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3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30"/>
                </a:solidFill>
                <a:effectLst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3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3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3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 build="p"/>
      <p:bldP spid="2355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Снегурочка - анимация на телефон 75558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492896"/>
            <a:ext cx="3312368" cy="403244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-315416"/>
            <a:ext cx="8229600" cy="273630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       </a:t>
            </a:r>
            <a:r>
              <a:rPr lang="ru-RU" sz="4000" b="1" dirty="0" smtClean="0">
                <a:solidFill>
                  <a:srgbClr val="FF0000"/>
                </a:solidFill>
              </a:rPr>
              <a:t>Снегурочка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> Русская волшебная новогодняя сказка.</a:t>
            </a:r>
            <a:r>
              <a:rPr lang="ru-RU" sz="4000" b="1" dirty="0" smtClean="0">
                <a:solidFill>
                  <a:srgbClr val="FF0000"/>
                </a:solidFill>
              </a:rPr>
              <a:t> 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http://supercook.ru/slav/images-slav/razd-new-year-04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0"/>
            <a:ext cx="7632848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611560" y="4772836"/>
            <a:ext cx="792088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0030"/>
                </a:solidFill>
                <a:effectLst/>
                <a:ea typeface="Times New Roman" pitchFamily="18" charset="0"/>
                <a:cs typeface="Arial" pitchFamily="34" charset="0"/>
              </a:rPr>
              <a:t>Жили-были старик со старухой. Жили ладно, дружно. Всё бы хорошо, да одно горе — детей у них не было.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0090"/>
                </a:solidFill>
                <a:effectLst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0030"/>
                </a:solidFill>
                <a:effectLst/>
                <a:ea typeface="Times New Roman" pitchFamily="18" charset="0"/>
                <a:cs typeface="Arial" pitchFamily="34" charset="0"/>
              </a:rPr>
              <a:t>Вот пришла зима снежная, намело сугробов до пояса, высыпали ребятишки на улицу поиграть, а старик со старухой на них из окна глядят да про своё горе думают.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9" name="Рисунок 8" descr="http://supercook.ru/images-skazki-vypusk/sk-snegurochka-01.jpg">
            <a:hlinkClick r:id="rId2" tgtFrame="&quot;_blanc&quot;"/>
          </p:cNvPr>
          <p:cNvPicPr>
            <a:picLocks noGrp="1"/>
          </p:cNvPicPr>
          <p:nvPr>
            <p:ph type="pic" idx="4294967295"/>
          </p:nvPr>
        </p:nvPicPr>
        <p:blipFill>
          <a:blip r:embed="rId3" cstate="print"/>
          <a:srcRect t="16518" b="16518"/>
          <a:stretch>
            <a:fillRect/>
          </a:stretch>
        </p:blipFill>
        <p:spPr bwMode="auto">
          <a:xfrm>
            <a:off x="1835696" y="332656"/>
            <a:ext cx="54864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upercook.ru/images-skazki-vypusk/sk-snegurochka-02.jpg">
            <a:hlinkClick r:id="rId2" tgtFrame="&quot;_blanc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32656"/>
            <a:ext cx="432048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395536" y="4103565"/>
            <a:ext cx="828092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3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—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3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 что, старуха,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3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—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3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говорит старик,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3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—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3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давай мы себе из снега дочку сделаем.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1" i="0" u="none" strike="noStrike" cap="none" normalizeH="0" baseline="0" dirty="0" smtClean="0">
                <a:ln>
                  <a:noFill/>
                </a:ln>
                <a:solidFill>
                  <a:srgbClr val="00009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3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—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3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Давай,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3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—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3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говорит старуха.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1" i="0" u="none" strike="noStrike" cap="none" normalizeH="0" baseline="0" dirty="0" smtClean="0">
                <a:ln>
                  <a:noFill/>
                </a:ln>
                <a:solidFill>
                  <a:srgbClr val="00009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3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Надел старик шапку, вышли они на огород и принялись дочку из снега лепить. Скатали они снежный ком, ручки, ножки приладили, сверху снежную голову приставили. Вылепил старик носик, рот, подбородок.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95536" y="5525930"/>
            <a:ext cx="813690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3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Глядь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3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—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3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003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3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003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3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Снегурочки губы порозовели, глазки открылись; смотрит она на стариков и улыбается.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1" i="0" u="none" strike="noStrike" cap="none" normalizeH="0" baseline="0" dirty="0" smtClean="0">
                <a:ln>
                  <a:noFill/>
                </a:ln>
                <a:solidFill>
                  <a:srgbClr val="00009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3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Потом закивала головкой, зашевелила ручками, ножками, стряхнула с себя снег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3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—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3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вышла из сугроба живая девочка.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1" i="0" u="none" strike="noStrike" cap="none" normalizeH="0" baseline="0" dirty="0" smtClean="0">
                <a:ln>
                  <a:noFill/>
                </a:ln>
                <a:solidFill>
                  <a:srgbClr val="00009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8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89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89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3" grpId="0" build="p"/>
      <p:bldP spid="3891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upercook.ru/images-skazki-vypusk/sk-snegurochka-03.jpg">
            <a:hlinkClick r:id="rId2" tgtFrame="&quot;_blanc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980728"/>
            <a:ext cx="424847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683568" y="332656"/>
            <a:ext cx="75654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30"/>
                </a:solidFill>
                <a:effectLst/>
                <a:ea typeface="Times New Roman" pitchFamily="18" charset="0"/>
                <a:cs typeface="Arial" pitchFamily="34" charset="0"/>
              </a:rPr>
              <a:t>Обрадовались старики, привели её в избу. Глядят на неё, не налюбуются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3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395536" y="4733206"/>
            <a:ext cx="8064896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30"/>
                </a:solidFill>
                <a:effectLst/>
                <a:ea typeface="Times New Roman" pitchFamily="18" charset="0"/>
                <a:cs typeface="Arial" pitchFamily="34" charset="0"/>
              </a:rPr>
              <a:t>И стала расти у стариков дочка не по дням, а по часам; что ни день, то всё краше становится.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0"/>
                </a:solidFill>
                <a:effectLst/>
                <a:ea typeface="Times New Roman" pitchFamily="18" charset="0"/>
                <a:cs typeface="Arial" pitchFamily="34" charset="0"/>
              </a:rPr>
              <a:t>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30"/>
                </a:solidFill>
                <a:effectLst/>
                <a:ea typeface="Times New Roman" pitchFamily="18" charset="0"/>
                <a:cs typeface="Arial" pitchFamily="34" charset="0"/>
              </a:rPr>
              <a:t>Сама беленькая, точно снег, коса русая до пояса, только румянца нет вовсе.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0"/>
                </a:solidFill>
                <a:effectLst/>
                <a:ea typeface="Times New Roman" pitchFamily="18" charset="0"/>
                <a:cs typeface="Arial" pitchFamily="34" charset="0"/>
              </a:rPr>
              <a:t>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30"/>
                </a:solidFill>
                <a:effectLst/>
                <a:ea typeface="Times New Roman" pitchFamily="18" charset="0"/>
                <a:cs typeface="Arial" pitchFamily="34" charset="0"/>
              </a:rPr>
              <a:t>Не нарадуются старики на дочку, души в ней не чают. Растёт дочка и умная, и смышлёная, и весёлая. Со всеми ласковая, приветливая.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1" i="0" u="none" strike="noStrike" cap="none" normalizeH="0" baseline="0" dirty="0" smtClean="0">
                <a:ln>
                  <a:noFill/>
                </a:ln>
                <a:solidFill>
                  <a:srgbClr val="00009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9" grpId="0" build="p"/>
      <p:bldP spid="3789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upercook.ru/images-skazki-vypusk/sk-snegurochka-04.jpg">
            <a:hlinkClick r:id="rId2" tgtFrame="&quot;_blanc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124744"/>
            <a:ext cx="446449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323528" y="484602"/>
            <a:ext cx="79198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30"/>
                </a:solidFill>
                <a:effectLst/>
                <a:ea typeface="Times New Roman" pitchFamily="18" charset="0"/>
                <a:cs typeface="Arial" pitchFamily="34" charset="0"/>
              </a:rPr>
              <a:t>И работа у Снегурочки в руках спорится, а песню запоёт — заслушаешься.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467544" y="5034906"/>
            <a:ext cx="80648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30"/>
                </a:solidFill>
                <a:effectLst/>
                <a:ea typeface="Times New Roman" pitchFamily="18" charset="0"/>
                <a:cs typeface="Arial" pitchFamily="34" charset="0"/>
              </a:rPr>
              <a:t>Прошла зима. Начало пригревать весеннее солнышко. Зазеленела трава на проталинках, запели жаворонки.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5" grpId="0" build="p"/>
      <p:bldP spid="3686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upercook.ru/images-skazki-vypusk/sk-snegurochka-05.jpg">
            <a:hlinkClick r:id="rId2" tgtFrame="&quot;_blanc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700809"/>
            <a:ext cx="4464495" cy="3096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95536" y="363806"/>
            <a:ext cx="79928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30"/>
                </a:solidFill>
                <a:effectLst/>
                <a:ea typeface="Times New Roman" pitchFamily="18" charset="0"/>
                <a:cs typeface="Arial" pitchFamily="34" charset="0"/>
              </a:rPr>
              <a:t>А Снегурочка вдруг запечалилась.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0"/>
                </a:solidFill>
                <a:effectLst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30"/>
                </a:solidFill>
                <a:effectLst/>
                <a:ea typeface="Times New Roman" pitchFamily="18" charset="0"/>
                <a:cs typeface="Arial" pitchFamily="34" charset="0"/>
              </a:rPr>
              <a:t>— А что с тобой, дочка? — спрашивают старики. — Что ты такая невесёлая стала? Иль тебе неможется?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0"/>
                </a:solidFill>
                <a:effectLst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30"/>
                </a:solidFill>
                <a:effectLst/>
                <a:ea typeface="Times New Roman" pitchFamily="18" charset="0"/>
                <a:cs typeface="Arial" pitchFamily="34" charset="0"/>
              </a:rPr>
              <a:t>— Ничего, батюшка, ничего, матушка, я здорова.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323528" y="5159741"/>
            <a:ext cx="842493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30"/>
                </a:solidFill>
                <a:effectLst/>
                <a:ea typeface="Times New Roman" pitchFamily="18" charset="0"/>
                <a:cs typeface="Arial" pitchFamily="34" charset="0"/>
              </a:rPr>
              <a:t>Вот и последний снег растаял, зацвели цветы на лугах, птицы прилетели.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0"/>
                </a:solidFill>
                <a:effectLst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30"/>
                </a:solidFill>
                <a:effectLst/>
                <a:ea typeface="Times New Roman" pitchFamily="18" charset="0"/>
                <a:cs typeface="Arial" pitchFamily="34" charset="0"/>
              </a:rPr>
              <a:t>А Снегурочка день ото дня всё печальнее, всё молчаливее становится. От солнца прячется. Всё бы ей тень да холодок, а ещё лучше — дождичек.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0"/>
                </a:solidFill>
                <a:effectLst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30"/>
                </a:solidFill>
                <a:effectLst/>
                <a:ea typeface="Times New Roman" pitchFamily="18" charset="0"/>
                <a:cs typeface="Arial" pitchFamily="34" charset="0"/>
              </a:rPr>
              <a:t>Раз надвинулась чёрная туча, посыпался крупный град. Обрадовалась Снегурочка граду, точно жемчугу перекатному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" grpId="0" build="p"/>
      <p:bldP spid="3584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upercook.ru/images-skazki-vypusk/sk-snegurochka-06.jpg">
            <a:hlinkClick r:id="rId2" tgtFrame="&quot;_blanc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548680"/>
            <a:ext cx="446449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51520" y="4577389"/>
            <a:ext cx="849694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30"/>
                </a:solidFill>
                <a:effectLst/>
                <a:ea typeface="Times New Roman" pitchFamily="18" charset="0"/>
                <a:cs typeface="Arial" pitchFamily="34" charset="0"/>
              </a:rPr>
              <a:t>А как снова выглянуло солнышко и град растаял, Снегурочка заплакала, да так горько, словно сестра по родному брату.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0"/>
                </a:solidFill>
                <a:effectLst/>
                <a:ea typeface="Times New Roman" pitchFamily="18" charset="0"/>
                <a:cs typeface="Arial" pitchFamily="34" charset="0"/>
              </a:rPr>
              <a:t>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30"/>
                </a:solidFill>
                <a:effectLst/>
                <a:ea typeface="Times New Roman" pitchFamily="18" charset="0"/>
                <a:cs typeface="Arial" pitchFamily="34" charset="0"/>
              </a:rPr>
              <a:t>За весной лето пришло. Собрались девушки на гулянье в рощу, зовут Снегурочку: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0"/>
                </a:solidFill>
                <a:effectLst/>
                <a:ea typeface="Times New Roman" pitchFamily="18" charset="0"/>
                <a:cs typeface="Arial" pitchFamily="34" charset="0"/>
              </a:rPr>
              <a:t>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30"/>
                </a:solidFill>
                <a:effectLst/>
                <a:ea typeface="Times New Roman" pitchFamily="18" charset="0"/>
                <a:cs typeface="Arial" pitchFamily="34" charset="0"/>
              </a:rPr>
              <a:t>— Идём с нами, Снегурочка, в лес гулять, песни петь, плясать.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0"/>
                </a:solidFill>
                <a:effectLst/>
                <a:ea typeface="Times New Roman" pitchFamily="18" charset="0"/>
                <a:cs typeface="Arial" pitchFamily="34" charset="0"/>
              </a:rPr>
              <a:t>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8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8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8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8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8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upercook.ru/slav/images-slav/14-snegurochka-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268760"/>
            <a:ext cx="432048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99592" y="260648"/>
            <a:ext cx="741682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Снегурочка </a:t>
            </a:r>
            <a:br>
              <a:rPr lang="ru-RU" sz="2000" b="1" dirty="0" smtClean="0"/>
            </a:br>
            <a:r>
              <a:rPr lang="ru-RU" sz="2000" b="1" dirty="0" smtClean="0"/>
              <a:t>Тайна происхождения Снегурочки </a:t>
            </a:r>
            <a:br>
              <a:rPr lang="ru-RU" sz="2000" b="1" dirty="0" smtClean="0"/>
            </a:br>
            <a:r>
              <a:rPr lang="ru-RU" sz="2000" b="1" dirty="0" smtClean="0"/>
              <a:t>История Снегурочки 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Рисунок 3" descr="http://supercook.ru/slav/images-slav/razd-new-year-04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5517232"/>
            <a:ext cx="7560840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upercook.ru/images-skazki-vypusk/sk-snegurochka-07.jpg">
            <a:hlinkClick r:id="rId2" tgtFrame="&quot;_blanc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196752"/>
            <a:ext cx="504056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539552" y="100707"/>
            <a:ext cx="784887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30"/>
                </a:solidFill>
                <a:effectLst/>
                <a:ea typeface="Times New Roman" pitchFamily="18" charset="0"/>
                <a:cs typeface="Arial" pitchFamily="34" charset="0"/>
              </a:rPr>
              <a:t>Не хотелось Снегурочке в лес идти, да старуха её уговорила: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0"/>
                </a:solidFill>
                <a:effectLst/>
                <a:ea typeface="Times New Roman" pitchFamily="18" charset="0"/>
                <a:cs typeface="Arial" pitchFamily="34" charset="0"/>
              </a:rPr>
              <a:t>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30"/>
                </a:solidFill>
                <a:effectLst/>
                <a:ea typeface="Times New Roman" pitchFamily="18" charset="0"/>
                <a:cs typeface="Arial" pitchFamily="34" charset="0"/>
              </a:rPr>
              <a:t>— Пойди, дочка, повеселись с подружками!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467544" y="5388327"/>
            <a:ext cx="79928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30"/>
                </a:solidFill>
                <a:effectLst/>
                <a:ea typeface="Times New Roman" pitchFamily="18" charset="0"/>
                <a:cs typeface="Arial" pitchFamily="34" charset="0"/>
              </a:rPr>
              <a:t>Пришли девушки со Снегурочкой в лес. Стали цветы собирать, венки плести, песни петь, хороводы водить.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0"/>
                </a:solidFill>
                <a:effectLst/>
                <a:ea typeface="Times New Roman" pitchFamily="18" charset="0"/>
                <a:cs typeface="Arial" pitchFamily="34" charset="0"/>
              </a:rPr>
              <a:t>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4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4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3" grpId="0" build="p"/>
      <p:bldP spid="4403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upercook.ru/images-skazki-vypusk/sk-snegurochka-08.jpg">
            <a:hlinkClick r:id="rId2" tgtFrame="&quot;_blanc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196752"/>
            <a:ext cx="4752527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395536" y="5923292"/>
            <a:ext cx="79928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30"/>
                </a:solidFill>
                <a:effectLst/>
                <a:ea typeface="Times New Roman" pitchFamily="18" charset="0"/>
                <a:cs typeface="Arial" pitchFamily="34" charset="0"/>
              </a:rPr>
              <a:t>А как свечерело, набрали они хворосту, разложили костёр и давай друг за дружкой через огонь прыгать. Позади всех и Снегурочка встала.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620688"/>
            <a:ext cx="6174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30"/>
                </a:solidFill>
                <a:ea typeface="Times New Roman" pitchFamily="18" charset="0"/>
                <a:cs typeface="Arial" pitchFamily="34" charset="0"/>
              </a:rPr>
              <a:t>Только одной Снегурочке по-прежнему невесело.</a:t>
            </a:r>
            <a:endParaRPr lang="ru-RU" dirty="0" smtClean="0">
              <a:cs typeface="Arial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5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7" grpId="0" build="p"/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upercook.ru/images-skazki-vypusk/sk-snegurochka-09.jpg">
            <a:hlinkClick r:id="rId2" tgtFrame="&quot;_blanc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32656"/>
            <a:ext cx="489654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251520" y="4535664"/>
            <a:ext cx="84249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30"/>
                </a:solidFill>
                <a:effectLst/>
                <a:ea typeface="Times New Roman" pitchFamily="18" charset="0"/>
                <a:cs typeface="Arial" pitchFamily="34" charset="0"/>
              </a:rPr>
              <a:t>Побежала она в свой черёд за подружками.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0"/>
                </a:solidFill>
                <a:effectLst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30"/>
                </a:solidFill>
                <a:effectLst/>
                <a:ea typeface="Times New Roman" pitchFamily="18" charset="0"/>
                <a:cs typeface="Arial" pitchFamily="34" charset="0"/>
              </a:rPr>
              <a:t>Прыгнула над огнём и вдруг растаяла, обратилась в белое облачко. Поднялось облачко высоко и пропало в небе.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0"/>
                </a:solidFill>
                <a:effectLst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30"/>
                </a:solidFill>
                <a:effectLst/>
                <a:ea typeface="Times New Roman" pitchFamily="18" charset="0"/>
                <a:cs typeface="Arial" pitchFamily="34" charset="0"/>
              </a:rPr>
              <a:t>Только и услышали подружки, как позади простонало что-то жалобно: "Ау!"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6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6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6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upercook.ru/images-skazki-vypusk/sk-snegurochka-10.jpg">
            <a:hlinkClick r:id="rId2" tgtFrame="&quot;_blanc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548680"/>
            <a:ext cx="360040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323528" y="632789"/>
            <a:ext cx="6408712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30"/>
                </a:solidFill>
                <a:effectLst/>
                <a:ea typeface="Times New Roman" pitchFamily="18" charset="0"/>
                <a:cs typeface="Arial" pitchFamily="34" charset="0"/>
              </a:rPr>
              <a:t>Обернулись они — а Снегурочки нет.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0"/>
                </a:solidFill>
                <a:effectLst/>
                <a:ea typeface="Times New Roman" pitchFamily="18" charset="0"/>
                <a:cs typeface="Arial" pitchFamily="34" charset="0"/>
              </a:rPr>
              <a:t>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30"/>
                </a:solidFill>
                <a:effectLst/>
                <a:ea typeface="Times New Roman" pitchFamily="18" charset="0"/>
                <a:cs typeface="Arial" pitchFamily="34" charset="0"/>
              </a:rPr>
              <a:t>Стали они кликать её: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0"/>
                </a:solidFill>
                <a:effectLst/>
                <a:ea typeface="Times New Roman" pitchFamily="18" charset="0"/>
                <a:cs typeface="Arial" pitchFamily="34" charset="0"/>
              </a:rPr>
              <a:t>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30"/>
                </a:solidFill>
                <a:effectLst/>
                <a:ea typeface="Times New Roman" pitchFamily="18" charset="0"/>
                <a:cs typeface="Arial" pitchFamily="34" charset="0"/>
              </a:rPr>
              <a:t>— Ау! Ау,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30"/>
                </a:solidFill>
                <a:effectLst/>
                <a:ea typeface="Times New Roman" pitchFamily="18" charset="0"/>
                <a:cs typeface="Arial" pitchFamily="34" charset="0"/>
              </a:rPr>
              <a:t>Снегурушка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30"/>
                </a:solidFill>
                <a:effectLst/>
                <a:ea typeface="Times New Roman" pitchFamily="18" charset="0"/>
                <a:cs typeface="Arial" pitchFamily="34" charset="0"/>
              </a:rPr>
              <a:t>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0"/>
                </a:solidFill>
                <a:effectLst/>
                <a:ea typeface="Times New Roman" pitchFamily="18" charset="0"/>
                <a:cs typeface="Arial" pitchFamily="34" charset="0"/>
              </a:rPr>
              <a:t>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30"/>
                </a:solidFill>
                <a:effectLst/>
                <a:ea typeface="Times New Roman" pitchFamily="18" charset="0"/>
                <a:cs typeface="Arial" pitchFamily="34" charset="0"/>
              </a:rPr>
              <a:t>Только эхо им в лесу откликнулось...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0"/>
                </a:solidFill>
                <a:effectLst/>
                <a:ea typeface="Times New Roman" pitchFamily="18" charset="0"/>
                <a:cs typeface="Arial" pitchFamily="34" charset="0"/>
              </a:rPr>
              <a:t>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30"/>
                </a:solidFill>
                <a:effectLst/>
                <a:ea typeface="Times New Roman" pitchFamily="18" charset="0"/>
                <a:cs typeface="Arial" pitchFamily="34" charset="0"/>
              </a:rPr>
              <a:t>Как узнали о том старик со старухой,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30"/>
                </a:solidFill>
                <a:effectLst/>
                <a:ea typeface="Times New Roman" pitchFamily="18" charset="0"/>
                <a:cs typeface="Arial" pitchFamily="34" charset="0"/>
              </a:rPr>
              <a:t>заплакали, запричитали: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0"/>
                </a:solidFill>
                <a:effectLst/>
                <a:ea typeface="Times New Roman" pitchFamily="18" charset="0"/>
                <a:cs typeface="Arial" pitchFamily="34" charset="0"/>
              </a:rPr>
              <a:t>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30"/>
                </a:solidFill>
                <a:effectLst/>
                <a:ea typeface="Times New Roman" pitchFamily="18" charset="0"/>
                <a:cs typeface="Arial" pitchFamily="34" charset="0"/>
              </a:rPr>
              <a:t>— На кого ты нас покинула, Снегурочка наша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30"/>
                </a:solidFill>
                <a:effectLst/>
                <a:ea typeface="Times New Roman" pitchFamily="18" charset="0"/>
                <a:cs typeface="Arial" pitchFamily="34" charset="0"/>
              </a:rPr>
              <a:t>любимая?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0"/>
                </a:solidFill>
                <a:effectLst/>
                <a:ea typeface="Times New Roman" pitchFamily="18" charset="0"/>
                <a:cs typeface="Arial" pitchFamily="34" charset="0"/>
              </a:rPr>
              <a:t>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30"/>
                </a:solidFill>
                <a:effectLst/>
                <a:ea typeface="Times New Roman" pitchFamily="18" charset="0"/>
                <a:cs typeface="Arial" pitchFamily="34" charset="0"/>
              </a:rPr>
              <a:t>И вдруг, будто откуда-то издалека, услышали голос Снегурочки: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0"/>
                </a:solidFill>
                <a:effectLst/>
                <a:ea typeface="Times New Roman" pitchFamily="18" charset="0"/>
                <a:cs typeface="Arial" pitchFamily="34" charset="0"/>
              </a:rPr>
              <a:t>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30"/>
                </a:solidFill>
                <a:effectLst/>
                <a:ea typeface="Times New Roman" pitchFamily="18" charset="0"/>
                <a:cs typeface="Arial" pitchFamily="34" charset="0"/>
              </a:rPr>
              <a:t>— Не плачьте, дедушка и бабушка, не горюйте, не могу я жить с вами летом, жарко мне от летнего солнышка. Только не забывайте меня — я вернусь к вам, как только выпадет первый снег.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1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1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1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71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1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71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71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71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710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710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710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710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710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710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710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710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710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710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710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710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323528" y="1158042"/>
            <a:ext cx="439248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30"/>
                </a:solidFill>
                <a:effectLst/>
                <a:ea typeface="Times New Roman" pitchFamily="18" charset="0"/>
                <a:cs typeface="Arial" pitchFamily="34" charset="0"/>
              </a:rPr>
              <a:t>Не поверили старик и старуха своим ушам, подумали, что почудилось. Да только прихода зимы стали ждать с нетерпением.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0"/>
                </a:solidFill>
                <a:effectLst/>
                <a:ea typeface="Times New Roman" pitchFamily="18" charset="0"/>
                <a:cs typeface="Arial" pitchFamily="34" charset="0"/>
              </a:rPr>
              <a:t>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30"/>
                </a:solidFill>
                <a:effectLst/>
                <a:ea typeface="Times New Roman" pitchFamily="18" charset="0"/>
                <a:cs typeface="Arial" pitchFamily="34" charset="0"/>
              </a:rPr>
              <a:t>Прошло лето жаркое, прошла и осень…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0"/>
                </a:solidFill>
                <a:effectLst/>
                <a:ea typeface="Times New Roman" pitchFamily="18" charset="0"/>
                <a:cs typeface="Arial" pitchFamily="34" charset="0"/>
              </a:rPr>
              <a:t>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30"/>
                </a:solidFill>
                <a:effectLst/>
                <a:ea typeface="Times New Roman" pitchFamily="18" charset="0"/>
                <a:cs typeface="Arial" pitchFamily="34" charset="0"/>
              </a:rPr>
              <a:t>Однажды утром проснулись старик со старухой и увидели в окошко, что вся земля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30"/>
                </a:solidFill>
                <a:effectLst/>
                <a:ea typeface="Times New Roman" pitchFamily="18" charset="0"/>
                <a:cs typeface="Arial" pitchFamily="34" charset="0"/>
              </a:rPr>
              <a:t>белым-бела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30"/>
                </a:solidFill>
                <a:effectLst/>
                <a:ea typeface="Times New Roman" pitchFamily="18" charset="0"/>
                <a:cs typeface="Arial" pitchFamily="34" charset="0"/>
              </a:rPr>
              <a:t>, пушистым искрящимся снегом покрыта.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0"/>
                </a:solidFill>
                <a:effectLst/>
                <a:ea typeface="Times New Roman" pitchFamily="18" charset="0"/>
                <a:cs typeface="Arial" pitchFamily="34" charset="0"/>
              </a:rPr>
              <a:t>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30"/>
                </a:solidFill>
                <a:effectLst/>
                <a:ea typeface="Times New Roman" pitchFamily="18" charset="0"/>
                <a:cs typeface="Arial" pitchFamily="34" charset="0"/>
              </a:rPr>
              <a:t>Выбежали они на улицу, а навстречу им идет Снегурочка, красивая да пригожая, улыбается,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30"/>
                </a:solidFill>
                <a:effectLst/>
                <a:ea typeface="Times New Roman" pitchFamily="18" charset="0"/>
                <a:cs typeface="Arial" pitchFamily="34" charset="0"/>
              </a:rPr>
              <a:t>руками приветливо машет.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" name="Рисунок 2" descr="http://supercook.ru/images-skazki-vypusk/sk-snegurochka-11.jpg">
            <a:hlinkClick r:id="rId2" tgtFrame="&quot;_blanc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052736"/>
            <a:ext cx="374904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8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8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8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8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8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81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81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upercook.ru/images-skazki-vypusk/sk-snegurochka-12.jpg">
            <a:hlinkClick r:id="rId2" tgtFrame="&quot;_blanc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052736"/>
            <a:ext cx="612068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1115616" y="352735"/>
            <a:ext cx="46085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30"/>
                </a:solidFill>
                <a:effectLst/>
                <a:ea typeface="Times New Roman" pitchFamily="18" charset="0"/>
                <a:cs typeface="Arial" pitchFamily="34" charset="0"/>
              </a:rPr>
              <a:t>То-то радость была на всю деревню!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0"/>
                </a:solidFill>
                <a:effectLst/>
                <a:ea typeface="Times New Roman" pitchFamily="18" charset="0"/>
                <a:cs typeface="Arial" pitchFamily="34" charset="0"/>
              </a:rPr>
              <a:t>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30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5085184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30"/>
                </a:solidFill>
                <a:ea typeface="Times New Roman" pitchFamily="18" charset="0"/>
                <a:cs typeface="Arial" pitchFamily="34" charset="0"/>
              </a:rPr>
              <a:t>А на Новый год к ним сам Дед Мороз пожаловал. Лихо пролетел на своей тройке с бубенцами по деревне, у дома старика со старухой и Снегурочки коней остановил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3" grpId="0" build="p"/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upercook.ru/images-skazki-vypusk/sk-snegurochka-13.jpg">
            <a:hlinkClick r:id="rId2" tgtFrame="&quot;_blanc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564904"/>
            <a:ext cx="5112568" cy="3874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683568" y="283896"/>
            <a:ext cx="777686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30"/>
                </a:solidFill>
                <a:effectLst/>
                <a:ea typeface="Times New Roman" pitchFamily="18" charset="0"/>
                <a:cs typeface="Arial" pitchFamily="34" charset="0"/>
              </a:rPr>
              <a:t>Всей деревне подарки раздал, всех поздравил, а старику и старухе новую избу подарил. Да какую! О двух этажах, с окнами светлыми, с крыльцом резным.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0"/>
                </a:solidFill>
                <a:effectLst/>
                <a:ea typeface="Times New Roman" pitchFamily="18" charset="0"/>
                <a:cs typeface="Arial" pitchFamily="34" charset="0"/>
              </a:rPr>
              <a:t>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30"/>
                </a:solidFill>
                <a:effectLst/>
                <a:ea typeface="Times New Roman" pitchFamily="18" charset="0"/>
                <a:cs typeface="Arial" pitchFamily="34" charset="0"/>
              </a:rPr>
              <a:t>Возле дома ёлка большая, вся игрушками изукрашенная, разноцветными огоньками сияющая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3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0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0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0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323528" y="360534"/>
            <a:ext cx="8208912" cy="249299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30"/>
                </a:solidFill>
                <a:effectLst/>
                <a:ea typeface="Times New Roman" pitchFamily="18" charset="0"/>
                <a:cs typeface="Arial" pitchFamily="34" charset="0"/>
              </a:rPr>
              <a:t>Всей деревней Новый год весело праздновали, друг к другу в гости ходили, на санках катались, вокруг ёлки хороводы водили.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0"/>
                </a:solidFill>
                <a:effectLst/>
                <a:ea typeface="Times New Roman" pitchFamily="18" charset="0"/>
                <a:cs typeface="Arial" pitchFamily="34" charset="0"/>
              </a:rPr>
              <a:t>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30"/>
                </a:solidFill>
                <a:effectLst/>
                <a:ea typeface="Times New Roman" pitchFamily="18" charset="0"/>
                <a:cs typeface="Arial" pitchFamily="34" charset="0"/>
              </a:rPr>
              <a:t>С тех пор так и повелось — с первым снегом Снегурочка возвращается, а в начале лета жаркого опять белым облачком на холодный Север улетает.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90"/>
                </a:solidFill>
                <a:effectLst/>
                <a:ea typeface="Times New Roman" pitchFamily="18" charset="0"/>
                <a:cs typeface="Arial" pitchFamily="34" charset="0"/>
              </a:rPr>
              <a:t>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30"/>
                </a:solidFill>
                <a:effectLst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3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3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3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Там где тепло и уютно. - Новый, но по-старом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076449"/>
            <a:ext cx="7416824" cy="444889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allAtOnce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30"/>
                </a:solidFill>
                <a:ea typeface="Times New Roman" pitchFamily="18" charset="0"/>
                <a:cs typeface="Arial" pitchFamily="34" charset="0"/>
              </a:rPr>
              <a:t>     Старик со старухой все лето её поджидают, грибы и ягоды собирают, варенье варят, яблоки на зиму запасают... И как первый снег выпадет — сразу пироги и угощенья к встрече своей Снегурочки готовят.</a:t>
            </a:r>
            <a:endParaRPr lang="ru-RU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90"/>
                </a:solidFill>
                <a:ea typeface="Times New Roman" pitchFamily="18" charset="0"/>
                <a:cs typeface="Arial" pitchFamily="34" charset="0"/>
              </a:rPr>
              <a:t> </a:t>
            </a:r>
            <a:r>
              <a:rPr lang="ru-RU" dirty="0" smtClean="0">
                <a:cs typeface="Arial" pitchFamily="34" charset="0"/>
              </a:rPr>
              <a:t>    </a:t>
            </a:r>
            <a:r>
              <a:rPr lang="ru-RU" b="1" dirty="0" smtClean="0">
                <a:solidFill>
                  <a:srgbClr val="000030"/>
                </a:solidFill>
                <a:ea typeface="Times New Roman" pitchFamily="18" charset="0"/>
                <a:cs typeface="Arial" pitchFamily="34" charset="0"/>
              </a:rPr>
              <a:t>Если ты будешь на Новый год в той деревне, тоже сможешь со Снегурочкой и деревенскими ребятишками в снежки поиграть, снеговика сделать, с Дедом Морозом на санной тройке покататься.</a:t>
            </a:r>
            <a:endParaRPr lang="ru-RU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90"/>
                </a:solidFill>
                <a:ea typeface="Times New Roman" pitchFamily="18" charset="0"/>
                <a:cs typeface="Arial" pitchFamily="34" charset="0"/>
              </a:rPr>
              <a:t> </a:t>
            </a:r>
            <a:r>
              <a:rPr lang="ru-RU" b="1" dirty="0" smtClean="0">
                <a:solidFill>
                  <a:srgbClr val="000030"/>
                </a:solidFill>
                <a:ea typeface="Times New Roman" pitchFamily="18" charset="0"/>
                <a:cs typeface="Arial" pitchFamily="34" charset="0"/>
              </a:rPr>
              <a:t>   А старик со старухой угостят тебя чаем с разными вкусными пирогами — и с яблоками, и с вареньем черничным да земляничным... </a:t>
            </a:r>
            <a:endParaRPr lang="ru-RU" dirty="0"/>
          </a:p>
        </p:txBody>
      </p:sp>
      <p:pic>
        <p:nvPicPr>
          <p:cNvPr id="53250" name="Picture 2" descr="NOSMOKING.RU - НЕ КУРИМ! * Просмотр темы - Я свое выкурила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924944"/>
            <a:ext cx="4876800" cy="351472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Скачать инджастис на пк Скачать бесплатно без регистрации и смс, программы, фильмы, игры, музыку, Download-Fl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84176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>У </a:t>
            </a:r>
            <a:r>
              <a:rPr lang="ru-RU" sz="1800" b="1" dirty="0"/>
              <a:t>русского народа есть своя </a:t>
            </a:r>
            <a:r>
              <a:rPr lang="ru-RU" sz="1800" b="1" dirty="0" smtClean="0"/>
              <a:t>народная </a:t>
            </a:r>
            <a:r>
              <a:rPr lang="ru-RU" sz="1800" b="1" dirty="0"/>
              <a:t>святая новогодняя Троица – Дед </a:t>
            </a:r>
            <a:r>
              <a:rPr lang="ru-RU" sz="1800" b="1" dirty="0" smtClean="0"/>
              <a:t>Мороз, </a:t>
            </a:r>
            <a:r>
              <a:rPr lang="ru-RU" sz="1800" b="1" dirty="0"/>
              <a:t>Снеговик </a:t>
            </a:r>
            <a:r>
              <a:rPr lang="ru-RU" sz="1800" b="1" dirty="0" smtClean="0"/>
              <a:t>и </a:t>
            </a:r>
            <a:r>
              <a:rPr lang="ru-RU" sz="1800" b="1" dirty="0"/>
              <a:t>Снегурочка </a:t>
            </a:r>
            <a:r>
              <a:rPr lang="ru-RU" sz="1800" b="1" dirty="0" smtClean="0"/>
              <a:t>. </a:t>
            </a:r>
            <a:r>
              <a:rPr lang="ru-RU" sz="1800" b="1" dirty="0"/>
              <a:t>И каждый настоящий русский почти с самого рождения и всю жизнь беззаветно верит в свою святую русскую Троицу. </a:t>
            </a:r>
            <a:br>
              <a:rPr lang="ru-RU" sz="1800" b="1" dirty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>Да и как можно не верить в этих наших великих русских </a:t>
            </a:r>
            <a:r>
              <a:rPr lang="ru-RU" sz="1800" b="1" dirty="0" smtClean="0"/>
              <a:t>новогодних персонажей, </a:t>
            </a:r>
            <a:r>
              <a:rPr lang="ru-RU" sz="1800" b="1" dirty="0"/>
              <a:t>которые каждый Новый год радуют детей и взрослых и щедро одаривают всех новогодними подарками! </a:t>
            </a:r>
            <a:br>
              <a:rPr lang="ru-RU" sz="1800" b="1" dirty="0"/>
            </a:br>
            <a:r>
              <a:rPr lang="ru-RU" sz="1800" b="1" dirty="0"/>
              <a:t/>
            </a:r>
            <a:br>
              <a:rPr lang="ru-RU" sz="1800" b="1" dirty="0"/>
            </a:br>
            <a:endParaRPr lang="ru-RU" sz="1800" dirty="0"/>
          </a:p>
        </p:txBody>
      </p:sp>
      <p:pic>
        <p:nvPicPr>
          <p:cNvPr id="5" name="Содержимое 4" descr="http://supercook.ru/slav/images-slav/14-snegurochka-0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7" y="2924944"/>
            <a:ext cx="4392487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upercook.ru/slav/images-slav/14-snegovik-0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924944"/>
            <a:ext cx="316835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412776"/>
            <a:ext cx="3600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Обратимся </a:t>
            </a:r>
            <a:r>
              <a:rPr lang="ru-RU" b="1" dirty="0"/>
              <a:t>к </a:t>
            </a:r>
            <a:r>
              <a:rPr lang="ru-RU" b="1" dirty="0" smtClean="0"/>
              <a:t>истории </a:t>
            </a:r>
            <a:r>
              <a:rPr lang="ru-RU" b="1" dirty="0"/>
              <a:t>происхождения нашей русской Снегурочки.</a:t>
            </a: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Образ </a:t>
            </a:r>
            <a:r>
              <a:rPr lang="ru-RU" dirty="0"/>
              <a:t>ожившей ледяной девочки частенько встречается в северных сказках. В записанном исследователями русском фольклоре </a:t>
            </a:r>
            <a:r>
              <a:rPr lang="ru-RU" dirty="0" smtClean="0"/>
              <a:t> </a:t>
            </a:r>
            <a:r>
              <a:rPr lang="ru-RU" dirty="0"/>
              <a:t>Снегурочка </a:t>
            </a:r>
            <a:r>
              <a:rPr lang="ru-RU" dirty="0" smtClean="0"/>
              <a:t>фигурирует </a:t>
            </a:r>
            <a:r>
              <a:rPr lang="ru-RU" dirty="0"/>
              <a:t>как персонаж народной сказки о сделанной из снега девочке, которая ожила.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 descr="http://supercook.ru/slav/images-slav/14-snegurochka-0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1472" y="476672"/>
            <a:ext cx="4212976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0"/>
            <a:ext cx="3600400" cy="2852936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400" b="1" dirty="0" smtClean="0"/>
              <a:t>Русская </a:t>
            </a:r>
            <a:r>
              <a:rPr lang="ru-RU" sz="2400" b="1" dirty="0"/>
              <a:t>сказочная Снегурочка – персонаж удивительно добрый</a:t>
            </a:r>
            <a:r>
              <a:rPr lang="ru-RU" sz="2400" b="1" dirty="0" smtClean="0"/>
              <a:t>.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000" b="1" dirty="0"/>
              <a:t> </a:t>
            </a:r>
            <a:r>
              <a:rPr lang="ru-RU" sz="2000" dirty="0"/>
              <a:t>В русском фольклоре нет даже намеков на что-то отрицательное в характере Снегурочки. Напротив, в русских сказках Снегурочка предстает как абсолютно положительный персонаж, но попавший в неудачные окружающие условия. Даже страдая, сказочная Снегурочка не проявляет ни одной отрицательной черты. 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34818" name="Picture 2" descr="С НАСТУПАЮЩИМ"/>
          <p:cNvPicPr>
            <a:picLocks noChangeAspect="1" noChangeArrowheads="1"/>
          </p:cNvPicPr>
          <p:nvPr/>
        </p:nvPicPr>
        <p:blipFill>
          <a:blip r:embed="rId2" cstate="print"/>
          <a:srcRect l="7131" t="7532" r="7910" b="3909"/>
          <a:stretch>
            <a:fillRect/>
          </a:stretch>
        </p:blipFill>
        <p:spPr bwMode="auto">
          <a:xfrm>
            <a:off x="4499992" y="404664"/>
            <a:ext cx="4248472" cy="590465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548680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Порожденная творчеством русского народа сказка о Снегурочке — явление уникальное во всем мировом сказочном творчестве. В русской народной сказке «Снегурочка» нет ни одного отрицательного персонажа! </a:t>
            </a:r>
            <a:r>
              <a:rPr lang="ru-RU" dirty="0"/>
              <a:t>Такого нет ни в одной другой русской сказке и в сказках иных народов мира. </a:t>
            </a:r>
          </a:p>
        </p:txBody>
      </p:sp>
      <p:pic>
        <p:nvPicPr>
          <p:cNvPr id="6" name="Рисунок 5" descr="http://supercook.ru/images-skazki-vypusk/sk-snegurochka-04.jpg">
            <a:hlinkClick r:id="rId2" tgtFrame="&quot;_blanc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838350"/>
            <a:ext cx="4680520" cy="50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3"/>
            <a:ext cx="84249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История </a:t>
            </a:r>
            <a:r>
              <a:rPr lang="ru-RU" sz="2000" dirty="0"/>
              <a:t>о девушке из снега, пришедшей к людям, становилась все более популярной и очень хорошо </a:t>
            </a:r>
            <a:r>
              <a:rPr lang="ru-RU" sz="2000" dirty="0" smtClean="0"/>
              <a:t>подходила для праздника  Рождества.</a:t>
            </a:r>
            <a:r>
              <a:rPr lang="ru-RU" sz="2000" dirty="0"/>
              <a:t> 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Ещё до революции фигурки Снегурочки вешались на ёлку, девочки наряжались в костюмы Снегурочки, делались инсценировки фрагментов из </a:t>
            </a:r>
            <a:r>
              <a:rPr lang="ru-RU" sz="2000" dirty="0" smtClean="0"/>
              <a:t>сказок.</a:t>
            </a:r>
            <a:r>
              <a:rPr lang="ru-RU" sz="2000" dirty="0"/>
              <a:t> 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32770" name="Picture 2" descr="Снегурочка и дед мороз в аниме - анимашки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564904"/>
            <a:ext cx="2520280" cy="3600400"/>
          </a:xfrm>
          <a:prstGeom prst="rect">
            <a:avLst/>
          </a:prstGeom>
          <a:noFill/>
        </p:spPr>
      </p:pic>
      <p:pic>
        <p:nvPicPr>
          <p:cNvPr id="33794" name="Picture 2" descr="СВЯТКИ В СТАРОМ ПЕТЕРБУРГЕ - Конспирологический Дайджес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492896"/>
            <a:ext cx="4966558" cy="3744416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908720"/>
            <a:ext cx="3456384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Свой современный </a:t>
            </a:r>
            <a:r>
              <a:rPr lang="ru-RU" dirty="0" smtClean="0"/>
              <a:t>образ </a:t>
            </a:r>
            <a:r>
              <a:rPr lang="ru-RU" dirty="0"/>
              <a:t>Снегурочки получил в 1935 году в Советском Союзе, после официального разрешения празднования Нового года. В книгах по организации новогодних ёлок этого периода Снегурочка выступает наравне с Дедом Морозом, как его внучка, помощник и посредник в общении между ним и детьми.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1746" name="Picture 2" descr="Сайт бесплатных объявлений www.iVosem.ru: Бесплатное размещение объявлений,продажа,покупка,работа,услуги,недвижимость сдаем в а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04664"/>
            <a:ext cx="4367411" cy="597666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548680"/>
            <a:ext cx="7992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военный период о Снегурочке вновь забыли. В качестве обязательной постоянной спутницы Деда Мороза она возродилась лишь в начале 1950-х благодаря усилиям детских классиков Льва Кассиля и Сергея Михалкова, которые писали сценарии для кремлевских елок.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http://supercook.ru/slav/images-slav/14-snegurochka-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962150"/>
            <a:ext cx="4724400" cy="4635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783</TotalTime>
  <Words>624</Words>
  <Application>Microsoft Office PowerPoint</Application>
  <PresentationFormat>Экран (4:3)</PresentationFormat>
  <Paragraphs>104</Paragraphs>
  <Slides>29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История Снегурочки</vt:lpstr>
      <vt:lpstr>Слайд 2</vt:lpstr>
      <vt:lpstr>      У русского народа есть своя народная святая новогодняя Троица – Дед Мороз, Снеговик и Снегурочка . И каждый настоящий русский почти с самого рождения и всю жизнь беззаветно верит в свою святую русскую Троицу.   Да и как можно не верить в этих наших великих русских новогодних персонажей, которые каждый Новый год радуют детей и взрослых и щедро одаривают всех новогодними подарками!   </vt:lpstr>
      <vt:lpstr>Слайд 4</vt:lpstr>
      <vt:lpstr>       Русская сказочная Снегурочка – персонаж удивительно добрый.  В русском фольклоре нет даже намеков на что-то отрицательное в характере Снегурочки. Напротив, в русских сказках Снегурочка предстает как абсолютно положительный персонаж, но попавший в неудачные окружающие условия. Даже страдая, сказочная Снегурочка не проявляет ни одной отрицательной черты. 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             Снегурочка  Русская волшебная новогодняя сказка.   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Снегурочка  Тайна происхождения Снегурочки  История Снегурочки</dc:title>
  <dc:creator>HP</dc:creator>
  <cp:lastModifiedBy>Олга</cp:lastModifiedBy>
  <cp:revision>67</cp:revision>
  <dcterms:created xsi:type="dcterms:W3CDTF">2014-12-18T06:29:26Z</dcterms:created>
  <dcterms:modified xsi:type="dcterms:W3CDTF">2017-12-13T11:08:04Z</dcterms:modified>
</cp:coreProperties>
</file>