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775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78" r:id="rId26"/>
    <p:sldId id="28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CC0000"/>
    <a:srgbClr val="D60093"/>
    <a:srgbClr val="FF33CC"/>
    <a:srgbClr val="0066FF"/>
    <a:srgbClr val="000066"/>
    <a:srgbClr val="660066"/>
    <a:srgbClr val="FFE5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392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392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5F3F33-7B83-4259-BFC6-B15CA8348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31024-28C6-4AB7-B653-C9AB35DAA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15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F0152-A7C7-402D-A385-D754A7D07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15000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B3DFDB-681F-4765-8AFF-819847802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>
    <p:wheel spokes="8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0994E-DE69-446A-8423-888673586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76BA-6510-49F2-A42A-8864EFA65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850C6-E7A4-4A79-9DE7-03D0755DC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AC434-0156-49D5-9F1F-FEEDDB698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BA86C-65EB-4596-A174-886A2CED8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2E6CF-CFC8-420C-8DD7-7C06BAE1D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BD336-023B-4D5B-A49B-C05D44B35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698CE-978D-4D42-82D5-4FA98571D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15000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DE0C-92C0-4EF8-BC14-03F7D3CB9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55551-F7DB-4568-8CBF-8B3D9E4AB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EEADA-0A04-4C4D-AA5C-AA9266CD1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>
    <p:wheel spokes="8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2DC16-A41F-40FC-A68A-65042E31B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>
    <p:wheel spokes="8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0630A-08A3-4535-99E8-93E7156F4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18733-8550-4749-8F39-7222B3335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15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A5B1C-060D-4682-87A8-1E95C9059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15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BC85C-7040-445E-AB50-9D1026E66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15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7EF1E-4856-4DD3-8942-EE5C32B23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15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D5216-265B-42DB-B64B-DD16B8062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15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FC462-15A0-416B-A217-A57489589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15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CCB22-FFC8-4755-8101-51CD4BB65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15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2288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8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8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8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8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8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8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9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9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9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9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9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9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9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9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9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89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0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0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0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90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290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0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290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0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02DAEC9-988D-4C0B-998C-596967A95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290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3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ransition advTm="15000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80953F4-D4E1-4768-8CC9-D52860878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4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</p:sldLayoutIdLst>
  <p:transition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/>
      <p:bldP spid="193539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35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353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35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35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35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353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35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35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35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353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35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35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35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353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35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35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35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353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35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35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jpeg"/><Relationship Id="rId4" Type="http://schemas.openxmlformats.org/officeDocument/2006/relationships/hyperlink" Target="http://knuba.com.ua/files/1_104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gif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za.ru/pics/2007/12/25/124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gif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gif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gif"/><Relationship Id="rId4" Type="http://schemas.openxmlformats.org/officeDocument/2006/relationships/image" Target="../media/image3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gif"/><Relationship Id="rId5" Type="http://schemas.openxmlformats.org/officeDocument/2006/relationships/image" Target="../media/image40.png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5.xml"/><Relationship Id="rId1" Type="http://schemas.openxmlformats.org/officeDocument/2006/relationships/audio" Target="file:///C:\Documents%20and%20Settings\KnyazevaLA\Local%20Settings\Temporary%20Internet%20Files\Content.IE5\W16N8PA7\MS900082180%5b1%5d.mid" TargetMode="External"/><Relationship Id="rId6" Type="http://schemas.openxmlformats.org/officeDocument/2006/relationships/image" Target="../media/image44.jpeg"/><Relationship Id="rId5" Type="http://schemas.openxmlformats.org/officeDocument/2006/relationships/hyperlink" Target="http://nafania.3dn.ru/SPAIN-NEW-YEARS-EVE2118_resize.jpg" TargetMode="Externa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gif"/><Relationship Id="rId4" Type="http://schemas.openxmlformats.org/officeDocument/2006/relationships/image" Target="../media/image4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2.wav"/><Relationship Id="rId5" Type="http://schemas.openxmlformats.org/officeDocument/2006/relationships/image" Target="../media/image45.pn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gif"/><Relationship Id="rId5" Type="http://schemas.openxmlformats.org/officeDocument/2006/relationships/image" Target="../media/image4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gif"/><Relationship Id="rId5" Type="http://schemas.openxmlformats.org/officeDocument/2006/relationships/image" Target="../media/image5.gi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openxmlformats.org/officeDocument/2006/relationships/image" Target="../media/image13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gif"/><Relationship Id="rId5" Type="http://schemas.openxmlformats.org/officeDocument/2006/relationships/image" Target="../media/image17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gif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727200"/>
            <a:ext cx="8642350" cy="1266825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solidFill>
                  <a:schemeClr val="tx1"/>
                </a:solidFill>
                <a:latin typeface="Myriad Pro Light" pitchFamily="34" charset="0"/>
              </a:rPr>
              <a:t>Празднование Нового года </a:t>
            </a:r>
            <a:br>
              <a:rPr lang="ru-RU" i="1" dirty="0" smtClean="0">
                <a:solidFill>
                  <a:schemeClr val="tx1"/>
                </a:solidFill>
                <a:latin typeface="Myriad Pro Light" pitchFamily="34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Myriad Pro Light" pitchFamily="34" charset="0"/>
              </a:rPr>
              <a:t>в разных странах мира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3500438"/>
            <a:ext cx="5183187" cy="17526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defRPr/>
            </a:pPr>
            <a:endParaRPr lang="ru-RU" sz="2800" dirty="0" smtClean="0"/>
          </a:p>
        </p:txBody>
      </p:sp>
      <p:pic>
        <p:nvPicPr>
          <p:cNvPr id="5124" name="Picture 4" descr="newy6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365625"/>
            <a:ext cx="16668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hildren_8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5300663"/>
            <a:ext cx="10826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star1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620713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8" descr="star1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1052513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9" descr="star1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765175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0" descr="star1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3213100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1" descr="star9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765175"/>
            <a:ext cx="28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2" descr="star9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913" y="5734050"/>
            <a:ext cx="28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3" descr="star9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3573463"/>
            <a:ext cx="28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4" descr="star9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3213100"/>
            <a:ext cx="28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5" descr="star9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50" y="3429000"/>
            <a:ext cx="28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7" descr="star5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40481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8" descr="star5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59788" y="19891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9" descr="star5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5963" y="558958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20" descr="star5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27082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21" descr="star5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8538" y="458152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2" descr="star5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8538" y="9810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3" descr="star5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6913" y="5492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24" descr="star5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125" y="29972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25" descr="star5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4663" y="45085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26" descr="star5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558958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B0F0"/>
                </a:solidFill>
              </a:rPr>
              <a:t>Франция.</a:t>
            </a:r>
            <a:r>
              <a:rPr lang="ru-RU" sz="3200" b="1" dirty="0" smtClean="0">
                <a:solidFill>
                  <a:schemeClr val="bg2"/>
                </a:solidFill>
              </a:rPr>
              <a:t> Запекают в пряник боб</a:t>
            </a:r>
            <a:r>
              <a:rPr lang="ru-RU" sz="4000" dirty="0" smtClean="0"/>
              <a:t> </a:t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21811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39750" y="1196975"/>
            <a:ext cx="4038600" cy="468312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smtClean="0"/>
              <a:t>Французский Дед Мороз - Пер Ноэль - приходит в новогоднюю ночь и оставляет подарки в детских башмаках. Тот, кому достается боб, запеченный в новогодний пирог, получает титул "бобового короля" и в праздничную ночь все подчиняются его приказам.</a:t>
            </a:r>
          </a:p>
        </p:txBody>
      </p:sp>
      <p:pic>
        <p:nvPicPr>
          <p:cNvPr id="14340" name="Picture 7" descr="197_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1125538"/>
            <a:ext cx="3963987" cy="5256212"/>
          </a:xfrm>
          <a:noFill/>
        </p:spPr>
      </p:pic>
      <p:pic>
        <p:nvPicPr>
          <p:cNvPr id="14341" name="Picture 8" descr="Картинка 1 из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3860800"/>
            <a:ext cx="388937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B0F0"/>
                </a:solidFill>
              </a:rPr>
              <a:t>Финляндия 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u-RU" sz="3200" b="1" dirty="0" smtClean="0">
                <a:solidFill>
                  <a:srgbClr val="00B0F0"/>
                </a:solidFill>
              </a:rPr>
              <a:t> </a:t>
            </a:r>
            <a:r>
              <a:rPr lang="ru-RU" sz="3200" b="1" dirty="0" smtClean="0">
                <a:solidFill>
                  <a:schemeClr val="bg2"/>
                </a:solidFill>
              </a:rPr>
              <a:t> Родина Деда Мороза</a:t>
            </a:r>
          </a:p>
        </p:txBody>
      </p:sp>
      <p:sp>
        <p:nvSpPr>
          <p:cNvPr id="22016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23850" y="1052513"/>
            <a:ext cx="4038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/>
              <a:t>Финский Дед Мороз, который считается самым что ни на есть настоящим в мире, на самом деле зовется достаточно смешно – </a:t>
            </a:r>
            <a:r>
              <a:rPr lang="ru-RU" sz="1800" dirty="0" err="1" smtClean="0"/>
              <a:t>Йоулупукки</a:t>
            </a:r>
            <a:r>
              <a:rPr lang="ru-RU" sz="1800" dirty="0" smtClean="0"/>
              <a:t>. Переводится это, как ни странно - Рождественский Козел. Ничего обидного во второй части имени нет, просто много лет назад Дед Мороз носил не шубу, а козлиную шкуру и подарки развозил тоже на козлике.</a:t>
            </a:r>
          </a:p>
          <a:p>
            <a:pPr eaLnBrk="1" hangingPunct="1">
              <a:defRPr/>
            </a:pPr>
            <a:r>
              <a:rPr lang="ru-RU" sz="1800" dirty="0" smtClean="0"/>
              <a:t>В Новогоднюю ночь </a:t>
            </a:r>
            <a:r>
              <a:rPr lang="ru-RU" sz="1800" dirty="0" err="1" smtClean="0"/>
              <a:t>ночь</a:t>
            </a:r>
            <a:r>
              <a:rPr lang="ru-RU" sz="1800" dirty="0" smtClean="0"/>
              <a:t>, преодолев долгую дорогу из Лапландии, в дома приходит Дед Мороз, оставляя на радость детворе большую корзину с подарками.</a:t>
            </a:r>
          </a:p>
          <a:p>
            <a:pPr eaLnBrk="1" hangingPunct="1">
              <a:defRPr/>
            </a:pPr>
            <a:endParaRPr lang="ru-RU" sz="1800" dirty="0" smtClean="0"/>
          </a:p>
        </p:txBody>
      </p:sp>
      <p:pic>
        <p:nvPicPr>
          <p:cNvPr id="15364" name="Picture 9" descr="Рисунок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981075"/>
            <a:ext cx="3608388" cy="5184775"/>
          </a:xfrm>
          <a:noFill/>
        </p:spPr>
      </p:pic>
      <p:pic>
        <p:nvPicPr>
          <p:cNvPr id="15365" name="Рисунок 2" descr="Holidays_8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5084763"/>
            <a:ext cx="10668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B0F0"/>
                </a:solidFill>
              </a:rPr>
              <a:t>Панама</a:t>
            </a:r>
            <a:r>
              <a:rPr lang="ru-RU" sz="3200" b="1" dirty="0" smtClean="0">
                <a:solidFill>
                  <a:schemeClr val="bg2"/>
                </a:solidFill>
              </a:rPr>
              <a:t> </a:t>
            </a:r>
            <a:br>
              <a:rPr lang="ru-RU" sz="3200" b="1" dirty="0" smtClean="0">
                <a:solidFill>
                  <a:schemeClr val="bg2"/>
                </a:solidFill>
              </a:rPr>
            </a:br>
            <a:r>
              <a:rPr lang="ru-RU" sz="3200" b="1" dirty="0" smtClean="0">
                <a:solidFill>
                  <a:schemeClr val="bg2"/>
                </a:solidFill>
              </a:rPr>
              <a:t>Самый громкий Новый Год</a:t>
            </a:r>
          </a:p>
        </p:txBody>
      </p:sp>
      <p:sp>
        <p:nvSpPr>
          <p:cNvPr id="22221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755650" y="1557338"/>
            <a:ext cx="4038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smtClean="0"/>
              <a:t>В Панаме в полночь, когда Новый год только начинается, звонят во все колокола, завывают сирены, гудят автомобили. Сами панамцы - и дети, и взрослые - в это время громко кричат и стучат всем, что попадется им под руки. И весь этот шум для того, чтобы "задобрить" год, который наступает.</a:t>
            </a:r>
          </a:p>
        </p:txBody>
      </p:sp>
      <p:pic>
        <p:nvPicPr>
          <p:cNvPr id="16388" name="Picture 7" descr="ecrinorganizasyon_99903506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02238" y="1412875"/>
            <a:ext cx="3333750" cy="4683125"/>
          </a:xfrm>
          <a:noFill/>
        </p:spPr>
      </p:pic>
      <p:pic>
        <p:nvPicPr>
          <p:cNvPr id="16389" name="Picture 8" descr="star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8107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star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6921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 descr="star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5085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1" descr="star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7974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2" descr="star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9080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olidays_69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1825" y="4076700"/>
            <a:ext cx="2162175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1.50157 -0.002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66CC"/>
                </a:solidFill>
              </a:rPr>
              <a:t>Индия.</a:t>
            </a:r>
            <a:r>
              <a:rPr lang="ru-RU" sz="3200" b="1" dirty="0" smtClean="0">
                <a:solidFill>
                  <a:schemeClr val="bg2"/>
                </a:solidFill>
              </a:rPr>
              <a:t> Новый Год - праздник огней</a:t>
            </a:r>
          </a:p>
        </p:txBody>
      </p:sp>
      <p:sp>
        <p:nvSpPr>
          <p:cNvPr id="22426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341438"/>
            <a:ext cx="4038600" cy="4754562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/>
              <a:t>В разных частях Индии Новый год отмечают в разное время года. В начале лета - праздник Лори. Дети заранее собирают у дома сухие ветки, солому, старые вещи. Вечером разжигают большие костры, вокруг которых танцуют и поют.</a:t>
            </a:r>
          </a:p>
          <a:p>
            <a:pPr eaLnBrk="1" hangingPunct="1">
              <a:defRPr/>
            </a:pPr>
            <a:r>
              <a:rPr lang="ru-RU" sz="1800" dirty="0" smtClean="0"/>
              <a:t>А когда наступает осень, празднуют </a:t>
            </a:r>
            <a:r>
              <a:rPr lang="ru-RU" sz="1800" dirty="0" err="1" smtClean="0"/>
              <a:t>Дивали</a:t>
            </a:r>
            <a:r>
              <a:rPr lang="ru-RU" sz="1800" dirty="0" smtClean="0"/>
              <a:t> - праздник огней. На крышах домов, на подоконниках расставляют тысячи светильников и зажигают их в праздничную ночь. Девочки пускают по воде маленькие лодочки, на которых тоже горят огоньки.</a:t>
            </a:r>
          </a:p>
        </p:txBody>
      </p:sp>
      <p:pic>
        <p:nvPicPr>
          <p:cNvPr id="17412" name="Picture 7" descr="_Picture_file_path_56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30763" y="1484313"/>
            <a:ext cx="3759200" cy="4752975"/>
          </a:xfrm>
          <a:noFill/>
        </p:spPr>
      </p:pic>
    </p:spTree>
  </p:cSld>
  <p:clrMapOvr>
    <a:masterClrMapping/>
  </p:clrMapOvr>
  <p:transition advTm="15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B0F0"/>
                </a:solidFill>
              </a:rPr>
              <a:t>Америка</a:t>
            </a:r>
            <a:r>
              <a:rPr lang="ru-RU" sz="3200" b="1" dirty="0" smtClean="0">
                <a:solidFill>
                  <a:schemeClr val="bg2"/>
                </a:solidFill>
              </a:rPr>
              <a:t> </a:t>
            </a:r>
            <a:br>
              <a:rPr lang="ru-RU" sz="3200" b="1" dirty="0" smtClean="0">
                <a:solidFill>
                  <a:schemeClr val="bg2"/>
                </a:solidFill>
              </a:rPr>
            </a:br>
            <a:r>
              <a:rPr lang="ru-RU" sz="3200" b="1" dirty="0" smtClean="0">
                <a:solidFill>
                  <a:schemeClr val="bg2"/>
                </a:solidFill>
              </a:rPr>
              <a:t>Рекордсмен поздравительных открыток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557338"/>
            <a:ext cx="4038600" cy="4824412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/>
              <a:t>Америка ежегодно побивает все рекорды по поздравительным открыткам и новогодним подаркам.</a:t>
            </a:r>
          </a:p>
          <a:p>
            <a:pPr eaLnBrk="1" hangingPunct="1">
              <a:defRPr/>
            </a:pPr>
            <a:r>
              <a:rPr lang="ru-RU" sz="1800" dirty="0" smtClean="0"/>
              <a:t> В рождественскую ночь группы мальчиков и девочек с фонариками в руках носят из дома в дом большую картонную звезду, украшенную кусочками цветной бумаги. Дети поют веселые песни, а жители предлагают им выпить освежающих напитков и угощают конфетами.</a:t>
            </a:r>
          </a:p>
          <a:p>
            <a:pPr eaLnBrk="1" hangingPunct="1">
              <a:defRPr/>
            </a:pPr>
            <a:endParaRPr lang="ru-RU" sz="1800" dirty="0" smtClean="0"/>
          </a:p>
        </p:txBody>
      </p:sp>
      <p:pic>
        <p:nvPicPr>
          <p:cNvPr id="18436" name="Picture 7" descr="Картинка 1 из 922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64163" y="1700213"/>
            <a:ext cx="3201987" cy="4537075"/>
          </a:xfrm>
          <a:noFill/>
        </p:spPr>
      </p:pic>
      <p:pic>
        <p:nvPicPr>
          <p:cNvPr id="18437" name="Picture 8" descr="newy3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4724400"/>
            <a:ext cx="12287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0" descr="star5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7988" y="2603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2" descr="star5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18891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3" descr="star5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37163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4" descr="star5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59499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6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B0F0"/>
                </a:solidFill>
                <a:latin typeface="Bookman Old Style" pitchFamily="18" charset="0"/>
              </a:rPr>
              <a:t>Япония.</a:t>
            </a:r>
            <a:r>
              <a:rPr lang="ru-RU" sz="3200" b="1" dirty="0" smtClean="0">
                <a:solidFill>
                  <a:schemeClr val="bg2"/>
                </a:solidFill>
                <a:latin typeface="Bookman Old Style" pitchFamily="18" charset="0"/>
              </a:rPr>
              <a:t> Лучший подарок - грабли, чтобы загребать счастье</a:t>
            </a:r>
          </a:p>
        </p:txBody>
      </p:sp>
      <p:sp>
        <p:nvSpPr>
          <p:cNvPr id="22835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68313" y="1628775"/>
            <a:ext cx="4038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/>
              <a:t>Самый популярный новогодний аксессуар - грабли. Каждый японец считает, что иметь их необходимо, чтобы на Новый год было чем загребать счастье.</a:t>
            </a:r>
          </a:p>
          <a:p>
            <a:pPr eaLnBrk="1" hangingPunct="1">
              <a:defRPr/>
            </a:pPr>
            <a:r>
              <a:rPr lang="ru-RU" sz="1800" dirty="0" smtClean="0"/>
              <a:t> В первые секунды Нового года следует засмеяться - это должно принести удачу. </a:t>
            </a:r>
          </a:p>
          <a:p>
            <a:pPr eaLnBrk="1" hangingPunct="1">
              <a:defRPr/>
            </a:pPr>
            <a:r>
              <a:rPr lang="ru-RU" sz="1800" dirty="0" smtClean="0"/>
              <a:t>Утром, когда Новый год вступает в свои права, японцы выходят из своих домов на улицу - встречать восход солнца. С первыми лучами они поздравляют друг друга и дарят подарки.</a:t>
            </a:r>
          </a:p>
        </p:txBody>
      </p:sp>
      <p:pic>
        <p:nvPicPr>
          <p:cNvPr id="19460" name="Picture 7" descr="Рисунок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1700213"/>
            <a:ext cx="3497262" cy="4538662"/>
          </a:xfrm>
          <a:noFill/>
        </p:spPr>
      </p:pic>
      <p:pic>
        <p:nvPicPr>
          <p:cNvPr id="19461" name="Picture 8" descr="star5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9080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0" descr="star5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2603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1" descr="star5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544512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3" descr="star5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08476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B0F0"/>
                </a:solidFill>
                <a:latin typeface="Bookman Old Style" pitchFamily="18" charset="0"/>
              </a:rPr>
              <a:t>Англия </a:t>
            </a:r>
            <a:br>
              <a:rPr lang="ru-RU" sz="3200" b="1" dirty="0" smtClean="0">
                <a:solidFill>
                  <a:srgbClr val="00B0F0"/>
                </a:solidFill>
                <a:latin typeface="Bookman Old Style" pitchFamily="18" charset="0"/>
              </a:rPr>
            </a:br>
            <a:r>
              <a:rPr lang="ru-RU" sz="3200" b="1" dirty="0" smtClean="0">
                <a:solidFill>
                  <a:schemeClr val="bg2"/>
                </a:solidFill>
                <a:latin typeface="Bookman Old Style" pitchFamily="18" charset="0"/>
              </a:rPr>
              <a:t>Традиция «впуска Нового года»</a:t>
            </a:r>
          </a:p>
        </p:txBody>
      </p:sp>
      <p:sp>
        <p:nvSpPr>
          <p:cNvPr id="23040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95288" y="1412875"/>
            <a:ext cx="4038600" cy="411480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1800" smtClean="0"/>
              <a:t>На Британских островах имеет большое распространение обычай «впуска Нового года». Когда часы бьют 12, открывают заднюю дверь дома, чтобы выпустить Старый год, а с последним ударом часов открывают переднюю дверь, впуская Новый год.</a:t>
            </a:r>
          </a:p>
          <a:p>
            <a:pPr algn="just" eaLnBrk="1" hangingPunct="1">
              <a:defRPr/>
            </a:pPr>
            <a:r>
              <a:rPr lang="ru-RU" sz="1800" smtClean="0"/>
              <a:t>Всю новогоднюю ночь уличные торговцы продают игрушки, свистульки, пищалки, маски, воздушные шары. В Англии возник обычай обмениваться к Новому году поздравительными открытками. </a:t>
            </a:r>
          </a:p>
        </p:txBody>
      </p:sp>
      <p:pic>
        <p:nvPicPr>
          <p:cNvPr id="20484" name="Picture 7" descr="1198701232_katrozhd_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70463" y="1557338"/>
            <a:ext cx="3829050" cy="4679950"/>
          </a:xfrm>
          <a:noFill/>
        </p:spPr>
      </p:pic>
      <p:pic>
        <p:nvPicPr>
          <p:cNvPr id="20485" name="Picture 8" descr="star1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5734050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9" descr="star1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708275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2" descr="star1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6021388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3" descr="star1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88913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4" descr="star1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333375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rgbClr val="FFE5E5"/>
                </a:solidFill>
              </a:rPr>
              <a:t>Санта-Клаус</a:t>
            </a:r>
          </a:p>
        </p:txBody>
      </p:sp>
      <p:sp>
        <p:nvSpPr>
          <p:cNvPr id="2324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79388" y="476250"/>
            <a:ext cx="8640762" cy="935038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smtClean="0">
                <a:effectLst/>
              </a:rPr>
              <a:t>В США, Канаде, Великобритании и странах Западной Европы Деда Мороза зовут Санта-Клаус. Он одет в красную курточку, отороченную белым мехом и в красные шаровары. На голове – красный колпак.</a:t>
            </a:r>
          </a:p>
          <a:p>
            <a:pPr eaLnBrk="1" hangingPunct="1">
              <a:defRPr/>
            </a:pPr>
            <a:r>
              <a:rPr lang="ru-RU" sz="1800" b="1" smtClean="0">
                <a:effectLst/>
              </a:rPr>
              <a:t>Санта Клаус курит трубку, путешествует по воздуху на оленях и входит в дом через трубу. Дети оставляют ему под ёлкой молоко и печенье.</a:t>
            </a:r>
            <a:r>
              <a:rPr lang="ru-RU" sz="1800" smtClean="0">
                <a:effectLst/>
              </a:rPr>
              <a:t> </a:t>
            </a:r>
          </a:p>
          <a:p>
            <a:pPr eaLnBrk="1" hangingPunct="1">
              <a:defRPr/>
            </a:pPr>
            <a:endParaRPr lang="ru-RU" sz="1800" smtClean="0"/>
          </a:p>
        </p:txBody>
      </p:sp>
      <p:pic>
        <p:nvPicPr>
          <p:cNvPr id="21508" name="Picture 9" descr="1295192205_EFEEE4E0F0EAE820EFEE20EFEEF7F2E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250" y="2565400"/>
            <a:ext cx="6192838" cy="4111625"/>
          </a:xfrm>
          <a:noFill/>
        </p:spPr>
      </p:pic>
      <p:pic>
        <p:nvPicPr>
          <p:cNvPr id="21509" name="Picture 10" descr="star1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284538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1" descr="star1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3789363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2" descr="star1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260350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5" descr="star5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42926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B0F0"/>
                </a:solidFill>
              </a:rPr>
              <a:t>Венгрия</a:t>
            </a:r>
            <a:r>
              <a:rPr lang="ru-RU" sz="3200" b="1" dirty="0" smtClean="0">
                <a:solidFill>
                  <a:schemeClr val="bg2"/>
                </a:solidFill>
              </a:rPr>
              <a:t> </a:t>
            </a:r>
            <a:br>
              <a:rPr lang="ru-RU" sz="3200" b="1" dirty="0" smtClean="0">
                <a:solidFill>
                  <a:schemeClr val="bg2"/>
                </a:solidFill>
              </a:rPr>
            </a:br>
            <a:r>
              <a:rPr lang="ru-RU" sz="3200" b="1" dirty="0" smtClean="0">
                <a:solidFill>
                  <a:schemeClr val="bg2"/>
                </a:solidFill>
              </a:rPr>
              <a:t>На Новый Год нужно посвистеть</a:t>
            </a:r>
          </a:p>
        </p:txBody>
      </p:sp>
      <p:sp>
        <p:nvSpPr>
          <p:cNvPr id="23450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800" smtClean="0"/>
              <a:t>В Венгрии в "судьбоносную" первую секунду Нового года предпочитают свистеть - причем, используя не пальцы, а детские дудочки, рожки, свистульки.</a:t>
            </a:r>
          </a:p>
          <a:p>
            <a:pPr eaLnBrk="1" hangingPunct="1">
              <a:defRPr/>
            </a:pPr>
            <a:r>
              <a:rPr lang="ru-RU" sz="1800" smtClean="0"/>
              <a:t>Считается, что именно они отгоняют от жилища злых духов и призывают радость, благополучие. </a:t>
            </a:r>
          </a:p>
        </p:txBody>
      </p:sp>
      <p:pic>
        <p:nvPicPr>
          <p:cNvPr id="22532" name="Picture 7" descr="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1484313"/>
            <a:ext cx="4033837" cy="5041900"/>
          </a:xfrm>
          <a:noFill/>
        </p:spPr>
      </p:pic>
      <p:pic>
        <p:nvPicPr>
          <p:cNvPr id="22533" name="Picture 8" descr="newy5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4652963"/>
            <a:ext cx="2886075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9" descr="star5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15573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0" descr="star5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83661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1" descr="star5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148431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B0F0"/>
                </a:solidFill>
              </a:rPr>
              <a:t>Чехия и Словакия </a:t>
            </a:r>
            <a:r>
              <a:rPr lang="ru-RU" sz="3200" b="1" dirty="0" smtClean="0">
                <a:solidFill>
                  <a:schemeClr val="bg2"/>
                </a:solidFill>
              </a:rPr>
              <a:t/>
            </a:r>
            <a:br>
              <a:rPr lang="ru-RU" sz="3200" b="1" dirty="0" smtClean="0">
                <a:solidFill>
                  <a:schemeClr val="bg2"/>
                </a:solidFill>
              </a:rPr>
            </a:br>
            <a:r>
              <a:rPr lang="ru-RU" sz="3200" b="1" dirty="0" smtClean="0">
                <a:solidFill>
                  <a:schemeClr val="bg2"/>
                </a:solidFill>
              </a:rPr>
              <a:t>Дед Мороз в бараньей шапке</a:t>
            </a:r>
          </a:p>
        </p:txBody>
      </p:sp>
      <p:sp>
        <p:nvSpPr>
          <p:cNvPr id="23654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68313" y="1773238"/>
            <a:ext cx="4038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/>
              <a:t>Веселый человечек, одетый в мохнатую шубу, высокую баранью шапку, с коробом за спиной, приходит к чешским и словацким детям. Его зовут </a:t>
            </a:r>
            <a:r>
              <a:rPr lang="ru-RU" sz="1800" dirty="0" err="1" smtClean="0"/>
              <a:t>Микулаш</a:t>
            </a:r>
            <a:r>
              <a:rPr lang="ru-RU" sz="1800" dirty="0" smtClean="0"/>
              <a:t>. Для тех, кто хорошо учился, у него всегда найдутся подарки </a:t>
            </a:r>
          </a:p>
        </p:txBody>
      </p:sp>
      <p:pic>
        <p:nvPicPr>
          <p:cNvPr id="23556" name="Picture 7" descr="0_1627_39f222a3_X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5988" y="1773238"/>
            <a:ext cx="3616325" cy="4824412"/>
          </a:xfrm>
          <a:noFill/>
        </p:spPr>
      </p:pic>
      <p:pic>
        <p:nvPicPr>
          <p:cNvPr id="11" name="Рисунок 10" descr="Holidays_4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933825"/>
            <a:ext cx="1776412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7" descr="Holidays_52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4076700"/>
            <a:ext cx="1966912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1" descr="star5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9080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3" descr="star5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8700" y="11969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4" descr="star5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45085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5" descr="star5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2603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3" name="Rectangle 101"/>
          <p:cNvSpPr>
            <a:spLocks noGrp="1" noChangeArrowheads="1"/>
          </p:cNvSpPr>
          <p:nvPr>
            <p:ph type="title"/>
          </p:nvPr>
        </p:nvSpPr>
        <p:spPr>
          <a:xfrm>
            <a:off x="684213" y="908050"/>
            <a:ext cx="3897312" cy="414813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1700" dirty="0" smtClean="0"/>
              <a:t>Новый год - самый любимый праздник  детей . Каждый ребёнок ждёт каких-нибудь подарков. В каждой семье дети с большой радостью украшают комнаты, готовят новогодние открытки, пишут письма Деду Морозу,  наряжают ёлку и ждут необыкновенного чуда, а вдруг в этот момент откроется дверь комнаты и на пороге - Дед Мороз и Снегурочка. Так отмечают Новый год в России. </a:t>
            </a:r>
          </a:p>
        </p:txBody>
      </p:sp>
      <p:pic>
        <p:nvPicPr>
          <p:cNvPr id="6147" name="Picture 115" descr="46efadba765c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05375" y="1268413"/>
            <a:ext cx="3783013" cy="5113337"/>
          </a:xfrm>
          <a:noFill/>
        </p:spPr>
      </p:pic>
      <p:pic>
        <p:nvPicPr>
          <p:cNvPr id="6148" name="Picture 117" descr="star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981075"/>
            <a:ext cx="28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18" descr="star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9788" y="692150"/>
            <a:ext cx="28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20" descr="star5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24209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21" descr="star5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18891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22" descr="star5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522922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23" descr="star5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522922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24" descr="star5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105251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25" descr="star5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48700" y="623728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6" descr="star5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650" y="2603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27" descr="newy5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4724400"/>
            <a:ext cx="2663825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080" name="Rectangle 128"/>
          <p:cNvSpPr>
            <a:spLocks noChangeArrowheads="1"/>
          </p:cNvSpPr>
          <p:nvPr/>
        </p:nvSpPr>
        <p:spPr bwMode="auto">
          <a:xfrm>
            <a:off x="611188" y="-100013"/>
            <a:ext cx="82296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Россия</a:t>
            </a: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Дед Мороз и Снегурочка</a:t>
            </a:r>
          </a:p>
        </p:txBody>
      </p:sp>
    </p:spTree>
  </p:cSld>
  <p:clrMapOvr>
    <a:masterClrMapping/>
  </p:clrMapOvr>
  <p:transition advTm="15000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6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6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6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6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9144000" cy="1371601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B0F0"/>
                </a:solidFill>
              </a:rPr>
              <a:t>Вьетнам </a:t>
            </a:r>
            <a:r>
              <a:rPr lang="ru-RU" sz="3200" b="1" dirty="0" smtClean="0">
                <a:solidFill>
                  <a:schemeClr val="bg2"/>
                </a:solidFill>
              </a:rPr>
              <a:t/>
            </a:r>
            <a:br>
              <a:rPr lang="ru-RU" sz="3200" b="1" dirty="0" smtClean="0">
                <a:solidFill>
                  <a:schemeClr val="bg2"/>
                </a:solidFill>
              </a:rPr>
            </a:br>
            <a:r>
              <a:rPr lang="ru-RU" sz="3200" b="1" dirty="0" smtClean="0">
                <a:solidFill>
                  <a:schemeClr val="bg2"/>
                </a:solidFill>
              </a:rPr>
              <a:t>Новый Год приплывает на спине карпа</a:t>
            </a:r>
          </a:p>
        </p:txBody>
      </p:sp>
      <p:sp>
        <p:nvSpPr>
          <p:cNvPr id="23859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68313" y="1196975"/>
            <a:ext cx="4391025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/>
              <a:t>В эту ночь забываются все ссоры, прощаются все обиды. Вьетнамцы считают, что в каждом доме живет бог, и в Новый Год этот бог отправляется на небеса, чтобы там рассказать, как провел уходящий год каждый из членов семьи.</a:t>
            </a:r>
          </a:p>
          <a:p>
            <a:pPr eaLnBrk="1" hangingPunct="1">
              <a:defRPr/>
            </a:pPr>
            <a:r>
              <a:rPr lang="ru-RU" sz="1800" dirty="0" smtClean="0"/>
              <a:t>Когда-то вьетнамцы верили, что бог плавает на спине карпа. В наше время на Новый год вьетнамцы иногда покупают живого карпа, а потом выпускают его в реку или пруд. </a:t>
            </a:r>
          </a:p>
        </p:txBody>
      </p:sp>
      <p:pic>
        <p:nvPicPr>
          <p:cNvPr id="24580" name="Picture 9" descr="3f6ed0003f85becceb6ecc37b1ae7d37-festiv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1268413"/>
            <a:ext cx="3722688" cy="5184775"/>
          </a:xfrm>
          <a:noFill/>
        </p:spPr>
      </p:pic>
      <p:pic>
        <p:nvPicPr>
          <p:cNvPr id="8203" name="Picture 11" descr="C:\Documents and Settings\TOSHIBA\Мои документы\Документы\Документы Глеба\Новый Год\Рисунки\Holidays\Holidays_3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5157788"/>
            <a:ext cx="2449513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-17145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B0F0"/>
                </a:solidFill>
              </a:rPr>
              <a:t>Австралия</a:t>
            </a:r>
            <a:r>
              <a:rPr lang="ru-RU" sz="3200" b="1" dirty="0" smtClean="0">
                <a:solidFill>
                  <a:schemeClr val="bg2"/>
                </a:solidFill>
              </a:rPr>
              <a:t> </a:t>
            </a:r>
            <a:br>
              <a:rPr lang="ru-RU" sz="3200" b="1" dirty="0" smtClean="0">
                <a:solidFill>
                  <a:schemeClr val="bg2"/>
                </a:solidFill>
              </a:rPr>
            </a:br>
            <a:r>
              <a:rPr lang="ru-RU" sz="3200" b="1" dirty="0" smtClean="0">
                <a:solidFill>
                  <a:schemeClr val="bg2"/>
                </a:solidFill>
              </a:rPr>
              <a:t>Новый год в купальниках</a:t>
            </a:r>
          </a:p>
        </p:txBody>
      </p:sp>
      <p:sp>
        <p:nvSpPr>
          <p:cNvPr id="24064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68313" y="1125538"/>
            <a:ext cx="4535487" cy="4754562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smtClean="0"/>
              <a:t>По причине  отсутствия снега, елок, оленей и прочих привычных атрибутов праздника Дед Мороз появляется в плавательном костюме, на специальном ярко украшенном серфе на пляжах Сиднея.</a:t>
            </a:r>
          </a:p>
          <a:p>
            <a:pPr eaLnBrk="1" hangingPunct="1">
              <a:defRPr/>
            </a:pPr>
            <a:r>
              <a:rPr lang="ru-RU" sz="1800" smtClean="0"/>
              <a:t>Причем, соблюдая традиции Старого Света, в его одежде обязательно присутствуют белая борода и красная шапочка с помпончиком на конце. </a:t>
            </a:r>
          </a:p>
        </p:txBody>
      </p:sp>
      <p:pic>
        <p:nvPicPr>
          <p:cNvPr id="25604" name="Picture 7" descr="Рисунок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21300" y="1268413"/>
            <a:ext cx="3092450" cy="5121275"/>
          </a:xfrm>
          <a:noFill/>
        </p:spPr>
      </p:pic>
      <p:pic>
        <p:nvPicPr>
          <p:cNvPr id="25605" name="Picture 8" descr="Картинка 12 из 26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350" y="4292600"/>
            <a:ext cx="31178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9" descr="star1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3888" y="692150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0" descr="star1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836613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1" descr="star1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5013325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652" name="MS900082180[1]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653" name="MS900082180[1]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654" name="MS900082180[1]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2" fill="hold"/>
                                        <p:tgtEl>
                                          <p:spTgt spid="2406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8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082" fill="hold"/>
                                        <p:tgtEl>
                                          <p:spTgt spid="2406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0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082" fill="hold"/>
                                        <p:tgtEl>
                                          <p:spTgt spid="2406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652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0652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0653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065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37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Новый год в любой стране мира - прежде всего, это самый веселый и самый долгожданный праздник.</a:t>
            </a:r>
            <a:br>
              <a:rPr lang="ru-RU" sz="2400" b="1" smtClean="0"/>
            </a:br>
            <a:r>
              <a:rPr lang="ru-RU" sz="2400" b="1" smtClean="0"/>
              <a:t>Его любят все!</a:t>
            </a:r>
          </a:p>
        </p:txBody>
      </p:sp>
      <p:pic>
        <p:nvPicPr>
          <p:cNvPr id="26627" name="Picture 53" descr="1261071171_5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58888" y="1844675"/>
            <a:ext cx="6707187" cy="4600575"/>
          </a:xfrm>
          <a:noFill/>
        </p:spPr>
      </p:pic>
      <p:pic>
        <p:nvPicPr>
          <p:cNvPr id="2" name="Picture 4" descr="C:\Documents and Settings\TOSHIBA\Мои документы\Документы\Документы Глеба\Новый Год\Рисунки\Holidays\Holidays_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648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59852E-6 L 1.37084 -0.0194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/>
              <a:t>Особенно Новый год любят дети!</a:t>
            </a:r>
          </a:p>
        </p:txBody>
      </p:sp>
      <p:pic>
        <p:nvPicPr>
          <p:cNvPr id="27651" name="Picture 8" descr="1250693235_15_08_2009_0859943001250280251_alexandra-sandu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1268413"/>
            <a:ext cx="6978650" cy="4440237"/>
          </a:xfrm>
          <a:noFill/>
        </p:spPr>
      </p:pic>
      <p:pic>
        <p:nvPicPr>
          <p:cNvPr id="27652" name="Picture 9" descr="newy14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0538" y="5300663"/>
            <a:ext cx="2303462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0" descr="star5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8891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1" descr="star5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11969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3" descr="star5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28527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5" descr="star5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609282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7" descr="star5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48700" y="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/>
              <a:t>Не только потому что много подарков!</a:t>
            </a:r>
            <a:r>
              <a:rPr lang="ru-RU" smtClean="0"/>
              <a:t> </a:t>
            </a:r>
          </a:p>
        </p:txBody>
      </p:sp>
      <p:pic>
        <p:nvPicPr>
          <p:cNvPr id="28675" name="Picture 9" descr="pere-noel-arrive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4213" y="1125538"/>
            <a:ext cx="7561262" cy="5037137"/>
          </a:xfrm>
          <a:noFill/>
        </p:spPr>
      </p:pic>
      <p:pic>
        <p:nvPicPr>
          <p:cNvPr id="261131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75051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1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996" fill="hold"/>
                                        <p:tgtEl>
                                          <p:spTgt spid="261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131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31"/>
                </p:tgtEl>
              </p:cMediaNode>
            </p:audio>
          </p:childTnLst>
        </p:cTn>
      </p:par>
    </p:tnLst>
    <p:bldLst>
      <p:bldP spid="2611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100_2145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450" y="1125538"/>
            <a:ext cx="6624638" cy="4370387"/>
          </a:xfrm>
          <a:noFill/>
        </p:spPr>
      </p:pic>
      <p:sp>
        <p:nvSpPr>
          <p:cNvPr id="266249" name="Rectangle 9"/>
          <p:cNvSpPr>
            <a:spLocks noChangeArrowheads="1"/>
          </p:cNvSpPr>
          <p:nvPr/>
        </p:nvSpPr>
        <p:spPr bwMode="auto">
          <a:xfrm>
            <a:off x="1331913" y="333375"/>
            <a:ext cx="6408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за внимание</a:t>
            </a:r>
          </a:p>
        </p:txBody>
      </p:sp>
      <p:pic>
        <p:nvPicPr>
          <p:cNvPr id="29700" name="Picture 12" descr="star5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5492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3" descr="star5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42926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6" descr="star5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551656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8" descr="star5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40481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9" descr="star1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4508500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20" descr="star1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5661025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21" descr="star1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7988" y="1557338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22" descr="star1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5876925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23" descr="star1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6021388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24" descr="newy9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5113" y="0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25" descr="newy9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TOSHIBA\Мои документы\Документы\Документы Глеба\Новый Год\Рисунки\Holidays\Holidays_4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4868863"/>
            <a:ext cx="39751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11111E-6 8.88067E-7 L -1.36736 8.88067E-7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371600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chemeClr val="tx1"/>
                </a:solidFill>
                <a:effectLst/>
              </a:rPr>
              <a:t>В России новогодняя ёлка была введена Петром 1.</a:t>
            </a:r>
            <a:br>
              <a:rPr lang="ru-RU" sz="1800" b="1" smtClean="0">
                <a:solidFill>
                  <a:schemeClr val="tx1"/>
                </a:solidFill>
                <a:effectLst/>
              </a:rPr>
            </a:br>
            <a:r>
              <a:rPr lang="ru-RU" sz="1800" b="1" smtClean="0">
                <a:solidFill>
                  <a:schemeClr val="tx1"/>
                </a:solidFill>
                <a:effectLst/>
              </a:rPr>
              <a:t> Он повелел 1 января 1700 года украсить все дома еловыми</a:t>
            </a:r>
            <a:br>
              <a:rPr lang="ru-RU" sz="1800" b="1" smtClean="0">
                <a:solidFill>
                  <a:schemeClr val="tx1"/>
                </a:solidFill>
                <a:effectLst/>
              </a:rPr>
            </a:br>
            <a:r>
              <a:rPr lang="ru-RU" sz="1800" b="1" smtClean="0">
                <a:solidFill>
                  <a:schemeClr val="tx1"/>
                </a:solidFill>
                <a:effectLst/>
              </a:rPr>
              <a:t> (можжевеловыми или сосновыми) ветвями по образцам,</a:t>
            </a:r>
            <a:br>
              <a:rPr lang="ru-RU" sz="1800" b="1" smtClean="0">
                <a:solidFill>
                  <a:schemeClr val="tx1"/>
                </a:solidFill>
                <a:effectLst/>
              </a:rPr>
            </a:br>
            <a:r>
              <a:rPr lang="ru-RU" sz="1800" b="1" smtClean="0">
                <a:solidFill>
                  <a:schemeClr val="tx1"/>
                </a:solidFill>
                <a:effectLst/>
              </a:rPr>
              <a:t> выставленным в Гостином дворе.</a:t>
            </a:r>
            <a:br>
              <a:rPr lang="ru-RU" sz="1800" b="1" smtClean="0">
                <a:solidFill>
                  <a:schemeClr val="tx1"/>
                </a:solidFill>
                <a:effectLst/>
              </a:rPr>
            </a:br>
            <a:endParaRPr lang="ru-RU" sz="1800" b="1" smtClean="0">
              <a:solidFill>
                <a:schemeClr val="tx1"/>
              </a:solidFill>
              <a:effectLst/>
            </a:endParaRPr>
          </a:p>
        </p:txBody>
      </p:sp>
      <p:pic>
        <p:nvPicPr>
          <p:cNvPr id="7171" name="Picture 9" descr="newy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125538"/>
            <a:ext cx="2236787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2" descr="1859507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9750" y="1595438"/>
            <a:ext cx="5976938" cy="3387725"/>
          </a:xfrm>
          <a:noFill/>
        </p:spPr>
      </p:pic>
      <p:sp>
        <p:nvSpPr>
          <p:cNvPr id="195597" name="Rectangle 13"/>
          <p:cNvSpPr>
            <a:spLocks noGrp="1" noChangeArrowheads="1"/>
          </p:cNvSpPr>
          <p:nvPr>
            <p:ph sz="half" idx="1"/>
          </p:nvPr>
        </p:nvSpPr>
        <p:spPr>
          <a:xfrm>
            <a:off x="323850" y="5084763"/>
            <a:ext cx="6192838" cy="129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600" b="1" smtClean="0">
                <a:effectLst/>
              </a:rPr>
              <a:t>      У нас – ёлка. А во Вьетнаме её заменяют ветки персика. В Японии к веткам сосны присоединяют бамбук и ветки сливы.</a:t>
            </a:r>
            <a:r>
              <a:rPr lang="ru-RU" sz="1600" smtClean="0"/>
              <a:t> </a:t>
            </a:r>
          </a:p>
        </p:txBody>
      </p:sp>
      <p:pic>
        <p:nvPicPr>
          <p:cNvPr id="7174" name="Picture 14" descr="star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350" y="2636838"/>
            <a:ext cx="28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5" descr="star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6092825"/>
            <a:ext cx="28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6" descr="star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981075"/>
            <a:ext cx="28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7" descr="star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1700213"/>
            <a:ext cx="28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8" descr="star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797425"/>
            <a:ext cx="28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9" descr="newy5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5229225"/>
            <a:ext cx="14287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i="1" smtClean="0">
                <a:solidFill>
                  <a:schemeClr val="bg2"/>
                </a:solidFill>
                <a:latin typeface="Bookman Old Style" pitchFamily="18" charset="0"/>
              </a:rPr>
              <a:t>Посмотрим необычные традиции встречи Нового года в разных странах мира</a:t>
            </a:r>
          </a:p>
        </p:txBody>
      </p:sp>
      <p:pic>
        <p:nvPicPr>
          <p:cNvPr id="8195" name="Picture 5" descr="434350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6375" y="1989138"/>
            <a:ext cx="6199188" cy="4649787"/>
          </a:xfrm>
          <a:noFill/>
        </p:spPr>
      </p:pic>
      <p:pic>
        <p:nvPicPr>
          <p:cNvPr id="8196" name="Picture 7" descr="star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205038"/>
            <a:ext cx="28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star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2349500"/>
            <a:ext cx="28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star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46529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" descr="star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7988" y="40767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1" descr="star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14843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3" descr="star5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50" y="14128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4" descr="star5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3429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5" descr="star5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62071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6" descr="star5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3888" y="580548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1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B0F0"/>
                </a:solidFill>
                <a:effectLst/>
              </a:rPr>
              <a:t>Китай.</a:t>
            </a:r>
            <a:r>
              <a:rPr lang="ru-RU" sz="3200" b="1" smtClean="0">
                <a:solidFill>
                  <a:srgbClr val="FF33CC"/>
                </a:solidFill>
                <a:effectLst/>
              </a:rPr>
              <a:t> </a:t>
            </a:r>
            <a:r>
              <a:rPr lang="ru-RU" sz="3200" b="1" smtClean="0">
                <a:solidFill>
                  <a:schemeClr val="bg2"/>
                </a:solidFill>
                <a:effectLst/>
              </a:rPr>
              <a:t>Нужно облиться водой, пока тебя поздравляют</a:t>
            </a:r>
          </a:p>
        </p:txBody>
      </p:sp>
      <p:sp>
        <p:nvSpPr>
          <p:cNvPr id="200712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179388" y="1412875"/>
            <a:ext cx="4327525" cy="518477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/>
              <a:t>В Китае сохранилась новогодняя традиция купания Будды. В этот день все статуи Будды в храмах и монастырях почтительно омывают в чистой воде из горных источников. А сами люди обливаются водой в тот момент, когда другие произносят в их адрес новогодние пожелания счастья. Поэтому в этот праздничный день все ходят по улицам в насквозь промокшей одежде.</a:t>
            </a:r>
          </a:p>
          <a:p>
            <a:pPr eaLnBrk="1" hangingPunct="1">
              <a:defRPr/>
            </a:pPr>
            <a:r>
              <a:rPr lang="ru-RU" sz="1800" dirty="0" smtClean="0"/>
              <a:t>В праздник Нового года всюду преобладает красный цвет - </a:t>
            </a:r>
            <a:r>
              <a:rPr lang="ru-RU" sz="1800" dirty="0" err="1" smtClean="0"/>
              <a:t>цвет</a:t>
            </a:r>
            <a:r>
              <a:rPr lang="ru-RU" sz="1800" dirty="0" smtClean="0"/>
              <a:t> солнца, цвет радости.</a:t>
            </a:r>
          </a:p>
          <a:p>
            <a:pPr eaLnBrk="1" hangingPunct="1">
              <a:defRPr/>
            </a:pPr>
            <a:endParaRPr lang="ru-RU" sz="1800" dirty="0" smtClean="0"/>
          </a:p>
        </p:txBody>
      </p:sp>
      <p:pic>
        <p:nvPicPr>
          <p:cNvPr id="9220" name="Picture 11" descr="2fbddb188d7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1417638"/>
            <a:ext cx="4103687" cy="2667000"/>
          </a:xfrm>
          <a:noFill/>
        </p:spPr>
      </p:pic>
      <p:pic>
        <p:nvPicPr>
          <p:cNvPr id="9221" name="Picture 12" descr="1254219120_m1202706194_279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16463" y="4005263"/>
            <a:ext cx="4103687" cy="2736850"/>
          </a:xfrm>
        </p:spPr>
      </p:pic>
    </p:spTree>
  </p:cSld>
  <p:clrMapOvr>
    <a:masterClrMapping/>
  </p:clrMapOvr>
  <p:transition advTm="15000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0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0" name="Rectangle 10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Греция.</a:t>
            </a:r>
            <a:r>
              <a:rPr lang="ru-RU" sz="3200" b="1" dirty="0" smtClean="0">
                <a:solidFill>
                  <a:schemeClr val="bg2"/>
                </a:solidFill>
              </a:rPr>
              <a:t> Гости носят камни - большие и маленькие</a:t>
            </a:r>
          </a:p>
        </p:txBody>
      </p:sp>
      <p:sp>
        <p:nvSpPr>
          <p:cNvPr id="204811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250825" y="1268413"/>
            <a:ext cx="4895850" cy="4608512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/>
              <a:t>В Греции гости захватывают с собой большой камень, который бросают у порога, говоря слова: "Пусть богатства хозяина будут тяжелы, как этот камень". А если большого камня не досталось, бросают маленький камешек со словами: "Пусть бельмо в глазу у хозяина будет столь маленьким, как этот камень".</a:t>
            </a:r>
          </a:p>
          <a:p>
            <a:pPr eaLnBrk="1" hangingPunct="1">
              <a:defRPr/>
            </a:pPr>
            <a:r>
              <a:rPr lang="ru-RU" sz="1800" dirty="0" smtClean="0"/>
              <a:t>Новый год - это день святого Василия, который был известен своей добротой. Греческие дети оставляют свои ботинки у камина в надежде, что Святой Василий заполнит ботинки подарками.</a:t>
            </a:r>
          </a:p>
        </p:txBody>
      </p:sp>
      <p:pic>
        <p:nvPicPr>
          <p:cNvPr id="10244" name="Picture 15" descr="1291040603_foto-priko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8625" y="1268413"/>
            <a:ext cx="3378200" cy="4899025"/>
          </a:xfrm>
        </p:spPr>
      </p:pic>
      <p:pic>
        <p:nvPicPr>
          <p:cNvPr id="10245" name="Picture 16" descr="star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836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7" descr="star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836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8" descr="newy4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4941888"/>
            <a:ext cx="2005013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9" descr="star5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75" y="558958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20" descr="star5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28527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21" descr="star5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7651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-171450"/>
            <a:ext cx="8229600" cy="11969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33CC"/>
                </a:solidFill>
              </a:rPr>
              <a:t>Куба. </a:t>
            </a:r>
            <a:r>
              <a:rPr lang="ru-RU" sz="3200" b="1" dirty="0" smtClean="0">
                <a:solidFill>
                  <a:schemeClr val="bg2"/>
                </a:solidFill>
              </a:rPr>
              <a:t>Из окон выливают воду</a:t>
            </a:r>
          </a:p>
        </p:txBody>
      </p:sp>
      <p:sp>
        <p:nvSpPr>
          <p:cNvPr id="21094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23850" y="908050"/>
            <a:ext cx="4183063" cy="4754563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smtClean="0"/>
              <a:t>Кубинцы в канун Нового года заполняют водой всю посуду, которая есть в доме, а в полночь начинают выливать ее из окон. Так все жители острова Свободы желают Новому году светлого и чистого, как вода, пути. А пока часы бьют 12 ударов, необходимо скушать 12 виноградинок, и тогда добро, согласие, процветание и мир будут сопровождать тебя все двенадцать месяцев.</a:t>
            </a:r>
          </a:p>
          <a:p>
            <a:pPr eaLnBrk="1" hangingPunct="1">
              <a:defRPr/>
            </a:pPr>
            <a:r>
              <a:rPr lang="ru-RU" sz="1800" smtClean="0"/>
              <a:t>Детский новогодний праздник на Кубе называется День Королей. </a:t>
            </a:r>
          </a:p>
          <a:p>
            <a:pPr eaLnBrk="1" hangingPunct="1">
              <a:defRPr/>
            </a:pPr>
            <a:r>
              <a:rPr lang="ru-RU" sz="1800" smtClean="0"/>
              <a:t>Кубинский Новый год похож на наш, только здесь вместо ёлки наряжают араукарию – местное хвойное растение</a:t>
            </a:r>
          </a:p>
        </p:txBody>
      </p:sp>
      <p:pic>
        <p:nvPicPr>
          <p:cNvPr id="11268" name="Picture 7" descr="КУБА1_~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981075"/>
            <a:ext cx="3746500" cy="5040313"/>
          </a:xfrm>
          <a:noFill/>
        </p:spPr>
      </p:pic>
      <p:pic>
        <p:nvPicPr>
          <p:cNvPr id="9" name="Рисунок 8" descr="Holidays_46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4508500"/>
            <a:ext cx="20764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00" name="Rectangle 8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B0F0"/>
                </a:solidFill>
              </a:rPr>
              <a:t>Италия.</a:t>
            </a:r>
            <a:r>
              <a:rPr lang="ru-RU" sz="3200" b="1" dirty="0" smtClean="0">
                <a:solidFill>
                  <a:schemeClr val="bg2"/>
                </a:solidFill>
              </a:rPr>
              <a:t> В Новый Год из окон летят утюги и старые стулья</a:t>
            </a:r>
          </a:p>
        </p:txBody>
      </p:sp>
      <p:sp>
        <p:nvSpPr>
          <p:cNvPr id="213001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468313" y="1557338"/>
            <a:ext cx="4392612" cy="4395787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/>
              <a:t>Итальянский Дед Мороз - </a:t>
            </a:r>
            <a:r>
              <a:rPr lang="ru-RU" sz="1800" dirty="0" err="1" smtClean="0"/>
              <a:t>Баббо</a:t>
            </a:r>
            <a:r>
              <a:rPr lang="ru-RU" sz="1800" dirty="0" smtClean="0"/>
              <a:t> Натале. В Италии считается, что Новый год надо начинать, освободившись от всего старого. Поэтому в Новогоднюю ночь принято выбрасывать из окон старые вещи. Итальянцам этот обычай очень нравится, и они исполняют его свой страстью, свойственной южанам: в окно летят старые утюги, стулья и прочий хлам. Согласно приметам, освободившееся место непременно займут новые вещи.</a:t>
            </a:r>
          </a:p>
          <a:p>
            <a:pPr eaLnBrk="1" hangingPunct="1">
              <a:defRPr/>
            </a:pPr>
            <a:r>
              <a:rPr lang="ru-RU" sz="1800" dirty="0" smtClean="0"/>
              <a:t>В Италии Новый год начинается шестого января.</a:t>
            </a:r>
            <a:r>
              <a:rPr lang="ru-RU" sz="1600" dirty="0" smtClean="0"/>
              <a:t> </a:t>
            </a:r>
          </a:p>
        </p:txBody>
      </p:sp>
      <p:pic>
        <p:nvPicPr>
          <p:cNvPr id="12292" name="Picture 11" descr="cu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72075" y="1557338"/>
            <a:ext cx="3570288" cy="4895850"/>
          </a:xfrm>
          <a:noFill/>
        </p:spPr>
      </p:pic>
      <p:pic>
        <p:nvPicPr>
          <p:cNvPr id="32773" name="Picture 5" descr="C:\Documents and Settings\TOSHIBA\Мои документы\Документы\Документы Глеба\Новый Год\Рисунки\Holidays\Holidays_4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551656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3" descr="star5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11255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6" descr="star5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105251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8" descr="star5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61658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B0F0"/>
                </a:solidFill>
              </a:rPr>
              <a:t>Германия.</a:t>
            </a:r>
            <a:r>
              <a:rPr lang="ru-RU" sz="3200" b="1" dirty="0" smtClean="0">
                <a:solidFill>
                  <a:schemeClr val="bg2"/>
                </a:solidFill>
              </a:rPr>
              <a:t> Санта Клаус приезжает к немцам на осле</a:t>
            </a:r>
          </a:p>
        </p:txBody>
      </p:sp>
      <p:sp>
        <p:nvSpPr>
          <p:cNvPr id="21606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95288" y="1412875"/>
            <a:ext cx="4038600" cy="4899025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b="1" smtClean="0">
                <a:effectLst/>
                <a:latin typeface="Tekton Pro" pitchFamily="34" charset="0"/>
              </a:rPr>
              <a:t>В Германии считают, что Санта Клаус в Новый год появляется на ослике. Перед сном дети ставят на стол тарелку для подарков, которые им принесет Санта Клаус, а в башмаки кладут сено - угощение для его ослика.</a:t>
            </a:r>
          </a:p>
          <a:p>
            <a:pPr eaLnBrk="1" hangingPunct="1">
              <a:defRPr/>
            </a:pPr>
            <a:r>
              <a:rPr lang="ru-RU" sz="1600" b="1" smtClean="0">
                <a:effectLst/>
                <a:latin typeface="Tekton Pro" pitchFamily="34" charset="0"/>
              </a:rPr>
              <a:t>Обычай приносить ёлку домой и украшать её возник  в 16 веке в Германии. С тех пор в Новый год  елку устанавливают в каждом доме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600" b="1" smtClean="0">
              <a:effectLst/>
              <a:latin typeface="Shruti" pitchFamily="2"/>
            </a:endParaRPr>
          </a:p>
          <a:p>
            <a:pPr eaLnBrk="1" hangingPunct="1">
              <a:defRPr/>
            </a:pPr>
            <a:endParaRPr lang="ru-RU" sz="1600" smtClean="0"/>
          </a:p>
          <a:p>
            <a:pPr eaLnBrk="1" hangingPunct="1">
              <a:defRPr/>
            </a:pPr>
            <a:endParaRPr lang="ru-RU" sz="1600" smtClean="0"/>
          </a:p>
        </p:txBody>
      </p:sp>
      <p:pic>
        <p:nvPicPr>
          <p:cNvPr id="13316" name="Picture 7" descr="940_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1360488"/>
            <a:ext cx="3559175" cy="5021262"/>
          </a:xfrm>
          <a:noFill/>
        </p:spPr>
      </p:pic>
      <p:pic>
        <p:nvPicPr>
          <p:cNvPr id="5" name="Picture 2" descr="C:\Documents and Settings\TOSHIBA\Мои документы\Документы\Документы Глеба\Новый Год\Рисунки\Holidays\Holidays_7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4292600"/>
            <a:ext cx="19208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531</TotalTime>
  <Words>1318</Words>
  <Application>Microsoft Office PowerPoint</Application>
  <PresentationFormat>Экран (4:3)</PresentationFormat>
  <Paragraphs>62</Paragraphs>
  <Slides>25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Занавес</vt:lpstr>
      <vt:lpstr>Текстура</vt:lpstr>
      <vt:lpstr>Празднование Нового года  в разных странах мира</vt:lpstr>
      <vt:lpstr>Новый год - самый любимый праздник  детей . Каждый ребёнок ждёт каких-нибудь подарков. В каждой семье дети с большой радостью украшают комнаты, готовят новогодние открытки, пишут письма Деду Морозу,  наряжают ёлку и ждут необыкновенного чуда, а вдруг в этот момент откроется дверь комнаты и на пороге - Дед Мороз и Снегурочка. Так отмечают Новый год в России. </vt:lpstr>
      <vt:lpstr>В России новогодняя ёлка была введена Петром 1.  Он повелел 1 января 1700 года украсить все дома еловыми  (можжевеловыми или сосновыми) ветвями по образцам,  выставленным в Гостином дворе. </vt:lpstr>
      <vt:lpstr>Посмотрим необычные традиции встречи Нового года в разных странах мира</vt:lpstr>
      <vt:lpstr>Китай. Нужно облиться водой, пока тебя поздравляют</vt:lpstr>
      <vt:lpstr>Греция. Гости носят камни - большие и маленькие</vt:lpstr>
      <vt:lpstr>Куба. Из окон выливают воду</vt:lpstr>
      <vt:lpstr>Италия. В Новый Год из окон летят утюги и старые стулья</vt:lpstr>
      <vt:lpstr>Германия. Санта Клаус приезжает к немцам на осле</vt:lpstr>
      <vt:lpstr>Франция. Запекают в пряник боб  </vt:lpstr>
      <vt:lpstr>Финляндия  -  Родина Деда Мороза</vt:lpstr>
      <vt:lpstr>Панама  Самый громкий Новый Год</vt:lpstr>
      <vt:lpstr>Индия. Новый Год - праздник огней</vt:lpstr>
      <vt:lpstr>Америка  Рекордсмен поздравительных открыток</vt:lpstr>
      <vt:lpstr>Япония. Лучший подарок - грабли, чтобы загребать счастье</vt:lpstr>
      <vt:lpstr>Англия  Традиция «впуска Нового года»</vt:lpstr>
      <vt:lpstr>Санта-Клаус</vt:lpstr>
      <vt:lpstr>Венгрия  На Новый Год нужно посвистеть</vt:lpstr>
      <vt:lpstr>Чехия и Словакия  Дед Мороз в бараньей шапке</vt:lpstr>
      <vt:lpstr>Вьетнам  Новый Год приплывает на спине карпа</vt:lpstr>
      <vt:lpstr>Австралия  Новый год в купальниках</vt:lpstr>
      <vt:lpstr>Новый год в любой стране мира - прежде всего, это самый веселый и самый долгожданный праздник. Его любят все!</vt:lpstr>
      <vt:lpstr>Особенно Новый год любят дети!</vt:lpstr>
      <vt:lpstr>Не только потому что много подарков! </vt:lpstr>
      <vt:lpstr>Слайд 25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год в разных странах мира</dc:title>
  <dc:creator>атто</dc:creator>
  <cp:lastModifiedBy>Олга</cp:lastModifiedBy>
  <cp:revision>20</cp:revision>
  <dcterms:created xsi:type="dcterms:W3CDTF">2011-02-10T16:57:29Z</dcterms:created>
  <dcterms:modified xsi:type="dcterms:W3CDTF">2017-12-12T14:13:06Z</dcterms:modified>
</cp:coreProperties>
</file>