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77" autoAdjust="0"/>
  </p:normalViewPr>
  <p:slideViewPr>
    <p:cSldViewPr>
      <p:cViewPr varScale="1">
        <p:scale>
          <a:sx n="90" d="100"/>
          <a:sy n="9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delete val="1"/>
            </c:dLbl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0400181786891622E-2"/>
          <c:y val="0.28238045302379688"/>
          <c:w val="0.51023595537532807"/>
          <c:h val="0.533279576558437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игра</c:v>
                </c:pt>
                <c:pt idx="1">
                  <c:v>рисование</c:v>
                </c:pt>
                <c:pt idx="2">
                  <c:v>чтение книг</c:v>
                </c:pt>
                <c:pt idx="3">
                  <c:v>экспериментирование</c:v>
                </c:pt>
                <c:pt idx="4">
                  <c:v>конструирование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2.8</c:v>
                </c:pt>
                <c:pt idx="2">
                  <c:v>1.4</c:v>
                </c:pt>
                <c:pt idx="3">
                  <c:v>1.2</c:v>
                </c:pt>
                <c:pt idx="4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87E0B1-3113-4647-B542-DBCA68A3621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08D518-2ED7-43DE-85D8-ECACE671D8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88640"/>
            <a:ext cx="5470376" cy="4392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Тема: «Опытно – экспериментальная деятельность детей старшего дошкольного возраста с объектами неживой природы»</a:t>
            </a:r>
            <a:br>
              <a:rPr lang="ru-RU" sz="3200" dirty="0" smtClean="0"/>
            </a:br>
            <a:r>
              <a:rPr lang="ru-RU" sz="3200" dirty="0" smtClean="0"/>
              <a:t>Творческое название проекта «Школа волшебства»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7929668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Костылева</a:t>
            </a:r>
            <a:r>
              <a:rPr lang="ru-RU" dirty="0" smtClean="0"/>
              <a:t> Ольга Анатольевна</a:t>
            </a:r>
          </a:p>
          <a:p>
            <a:pPr algn="ctr"/>
            <a:r>
              <a:rPr lang="ru-RU" dirty="0" smtClean="0"/>
              <a:t>Воспитатель МКДОУ «Пятковский детский сад «Малышок»</a:t>
            </a:r>
            <a:endParaRPr lang="ru-RU" dirty="0"/>
          </a:p>
        </p:txBody>
      </p:sp>
      <p:pic>
        <p:nvPicPr>
          <p:cNvPr id="8" name="Рисунок 7" descr="009.JPG"/>
          <p:cNvPicPr>
            <a:picLocks noChangeAspect="1"/>
          </p:cNvPicPr>
          <p:nvPr/>
        </p:nvPicPr>
        <p:blipFill>
          <a:blip r:embed="rId2" cstate="print"/>
          <a:srcRect l="27155" r="23967" b="16726"/>
          <a:stretch>
            <a:fillRect/>
          </a:stretch>
        </p:blipFill>
        <p:spPr>
          <a:xfrm>
            <a:off x="107504" y="404664"/>
            <a:ext cx="309634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51216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dirty="0" smtClean="0"/>
              <a:t>«Умейте открыть перед ребенком  в окружающем мире что – то одно, но открыть так, чтобы кусочек жизни заиграл перед детьми всеми красками радуги. Оставляйте что – то недосказанное, чтобы ребенку захотелось еще раз возвратиться…»</a:t>
            </a:r>
            <a:br>
              <a:rPr lang="ru-RU" sz="2000" i="1" dirty="0" smtClean="0"/>
            </a:br>
            <a:r>
              <a:rPr lang="ru-RU" sz="2000" i="1" dirty="0" smtClean="0"/>
              <a:t>В.А. Сухомлинский</a:t>
            </a:r>
            <a:endParaRPr lang="ru-RU" sz="2000" b="1" i="1" dirty="0"/>
          </a:p>
        </p:txBody>
      </p:sp>
      <p:pic>
        <p:nvPicPr>
          <p:cNvPr id="3" name="Рисунок 2" descr="DSC00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34114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0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556792"/>
            <a:ext cx="3193871" cy="239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348880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3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03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077072"/>
            <a:ext cx="2737820" cy="226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3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4797152"/>
            <a:ext cx="2521796" cy="189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80920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Условия возникновения, становления работы над проектом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6408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Дети по своей природе пытливые исследователи окружающего мира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Исследования дают ребенку возможность самому найти ответы на вопросы «как?» и «почему?»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259632" y="1772816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99992" y="162880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04248" y="170080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Рисунок 21" descr="любознательный ребенок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32856"/>
            <a:ext cx="216024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любознательный ребенок.jpg"/>
          <p:cNvPicPr>
            <a:picLocks noChangeAspect="1"/>
          </p:cNvPicPr>
          <p:nvPr/>
        </p:nvPicPr>
        <p:blipFill>
          <a:blip r:embed="rId3" cstate="print"/>
          <a:srcRect t="6897" r="3333"/>
          <a:stretch>
            <a:fillRect/>
          </a:stretch>
        </p:blipFill>
        <p:spPr>
          <a:xfrm>
            <a:off x="3347864" y="2060848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любопытный ребенок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132856"/>
            <a:ext cx="230425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1691680" y="486916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99992" y="479715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660232" y="486916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6" name="Рисунок 35" descr="любопытный ребенок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349478"/>
            <a:ext cx="2304256" cy="150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любопытный ребенок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5013176"/>
            <a:ext cx="288032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любознательный ребенок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5229200"/>
            <a:ext cx="2468551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5"/>
            <a:ext cx="8208912" cy="792087"/>
          </a:xfrm>
        </p:spPr>
        <p:txBody>
          <a:bodyPr/>
          <a:lstStyle/>
          <a:p>
            <a:pPr algn="ctr"/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196752"/>
            <a:ext cx="7681664" cy="5328592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dirty="0" smtClean="0"/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ВИД ПРОЕКТА:</a:t>
            </a:r>
          </a:p>
          <a:p>
            <a:pPr algn="ctr">
              <a:lnSpc>
                <a:spcPct val="170000"/>
              </a:lnSpc>
            </a:pPr>
            <a:r>
              <a:rPr lang="ru-RU" dirty="0" smtClean="0"/>
              <a:t>ПОЗНАВАТЕЛЬНО – ИССЛЕДОВАТЕЛЬСКИЙ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ПРОДОЛЖИТЕЛЬНОСТЬ:</a:t>
            </a:r>
          </a:p>
          <a:p>
            <a:pPr algn="ctr">
              <a:lnSpc>
                <a:spcPct val="170000"/>
              </a:lnSpc>
            </a:pPr>
            <a:r>
              <a:rPr lang="ru-RU" dirty="0" smtClean="0"/>
              <a:t>ДОЛГОСРОЧНЫЙ (СЕНТЯБРЬ – МАЙ 2014-2015 г)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ИСПОЛНИТЕЛ</a:t>
            </a:r>
            <a:r>
              <a:rPr lang="ru-RU" dirty="0" smtClean="0">
                <a:solidFill>
                  <a:srgbClr val="FF0000"/>
                </a:solidFill>
              </a:rPr>
              <a:t>И:</a:t>
            </a:r>
          </a:p>
          <a:p>
            <a:pPr algn="ctr">
              <a:lnSpc>
                <a:spcPct val="170000"/>
              </a:lnSpc>
            </a:pPr>
            <a:r>
              <a:rPr lang="ru-RU" dirty="0" smtClean="0"/>
              <a:t>ДЕТИ, ВОСПИТАТЕЛИ, РОДИТЕЛИ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ТЕМАТИЧЕСКОЕ ПОЛЕ</a:t>
            </a:r>
            <a:r>
              <a:rPr lang="ru-RU" dirty="0" smtClean="0"/>
              <a:t>:</a:t>
            </a:r>
          </a:p>
          <a:p>
            <a:pPr algn="ctr">
              <a:lnSpc>
                <a:spcPct val="170000"/>
              </a:lnSpc>
            </a:pPr>
            <a:r>
              <a:rPr lang="ru-RU" dirty="0" smtClean="0"/>
              <a:t>ОКРУЖАЮЩИЙ МИР, МИР ПРИРОДЫ, РУКОТВОРНЫЙ МИР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ОБЪЕМ ПРОЕКТА:</a:t>
            </a:r>
          </a:p>
          <a:p>
            <a:pPr algn="ctr">
              <a:lnSpc>
                <a:spcPct val="170000"/>
              </a:lnSpc>
            </a:pPr>
            <a:r>
              <a:rPr lang="ru-RU" dirty="0" smtClean="0"/>
              <a:t>ПОЗНАВАТЕЛЬНО – ИССЛЕДОВАТЕЛЬСКАЯ ДЕЯТЕЛЬНОСТЬ ПЛАНИРУЕТСЯ 1 РАЗ В НЕДЕЛЮ ВО ВТОРОЙ ПОЛОВИНЕ ДНЯ</a:t>
            </a:r>
          </a:p>
          <a:p>
            <a:pPr algn="ctr"/>
            <a:endParaRPr lang="ru-RU" dirty="0" smtClean="0"/>
          </a:p>
        </p:txBody>
      </p:sp>
      <p:pic>
        <p:nvPicPr>
          <p:cNvPr id="4" name="Picture 9" descr="C41-33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8145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ЗАДАЧИ: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56886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endParaRPr lang="ru-RU" sz="2900" dirty="0" smtClean="0">
              <a:solidFill>
                <a:srgbClr val="00206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ru-RU" sz="2900" b="1" dirty="0" smtClean="0">
                <a:solidFill>
                  <a:srgbClr val="FF0000"/>
                </a:solidFill>
              </a:rPr>
              <a:t>ЗАДАЧИ:</a:t>
            </a:r>
            <a:r>
              <a:rPr lang="ru-RU" sz="2900" dirty="0" smtClean="0">
                <a:solidFill>
                  <a:srgbClr val="FF0000"/>
                </a:solidFill>
              </a:rPr>
              <a:t> </a:t>
            </a:r>
            <a:r>
              <a:rPr lang="ru-RU" sz="2900" dirty="0" smtClean="0">
                <a:solidFill>
                  <a:srgbClr val="002060"/>
                </a:solidFill>
              </a:rPr>
              <a:t>- РАСШИРЯТЬ ПРЕДСТАВЛЕНИЕ ДЕТЕЙ О СВОЙСТВАХ ОКРУЖАЮЩЕГО МИРА;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                     </a:t>
            </a:r>
            <a:r>
              <a:rPr lang="ru-RU" sz="2900" dirty="0" smtClean="0">
                <a:solidFill>
                  <a:srgbClr val="002060"/>
                </a:solidFill>
              </a:rPr>
              <a:t>- ЗНАКОМИТЬ С РАЗЛИЧНЫМИ СВОЙСТВАМИ ВОДЫ,ВОЗДУХА, ПЕСКА, КАМНЕЙ;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               - ФОРМИРОВАТЬ У ДОШКОЛЬНИКОВ СПОСОБЫ ПОЗНАНИЯ ПУТЕМ СЕНСОРНОГО АНАЛИЗА;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               - РАЗВИВАТЬ ЭМОЦИОНАЛЬНО – ЦЕННОСТНОЕ ОТНОШЕНИЕ К ОКРУЖАЮЩЕМУ МИРУ;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               - ПРИВЛЕЧЬ РОДИТЕЛЕЙ К РАЗВИТИЮ ПОЗНАВАТЕЛЬНОЙ АКТИВНОСТИ ДОШКОЛЬНИКОВ В ПРОЦЕССЕ ДЕСКОГО  ЭКСПЕРИМЕНТИРОВАНИЯ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                 </a:t>
            </a:r>
            <a:endParaRPr lang="ru-RU" sz="1900" dirty="0" smtClean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just">
              <a:lnSpc>
                <a:spcPct val="17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70000"/>
              </a:lnSpc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just">
              <a:lnSpc>
                <a:spcPct val="170000"/>
              </a:lnSpc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buFontTx/>
              <a:buChar char="-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buFontTx/>
              <a:buChar char="-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buFontTx/>
              <a:buChar char="-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864096"/>
          </a:xfrm>
        </p:spPr>
        <p:txBody>
          <a:bodyPr/>
          <a:lstStyle/>
          <a:p>
            <a:pPr algn="ctr"/>
            <a:r>
              <a:rPr lang="ru-RU" sz="2800" dirty="0" smtClean="0"/>
              <a:t>ЭТАПЫ ПРОЕКТА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8146104" cy="5328592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ru-RU" b="1" dirty="0" smtClean="0"/>
              <a:t>ПОДГОТОВИТЕЛЬНЫЙ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ru-RU" b="1" dirty="0" smtClean="0"/>
              <a:t>ОСНОВНОЙ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ru-RU" b="1" dirty="0" smtClean="0"/>
              <a:t>ЗАКЛЮЧИТЕЛЬНЫЙ (ОПРЕДЕЛИТЬ ЭФФЕКТИВНОСТЬ ПРОВЕДЕННОЙ РАБОТЫ. ПРОВЕСТИ АНАЛИЗ ПОЛУЧЕННЫХ РЕЗУЛЬТАТОВ)</a:t>
            </a:r>
          </a:p>
          <a:p>
            <a:pPr marL="457200" indent="-457200" algn="just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ПОДГОТОВИТЕЛЬНЫЙ ЭТАП (СЕНТЯБРЬ)</a:t>
            </a:r>
          </a:p>
          <a:p>
            <a:pPr marL="457200" indent="-457200" algn="just">
              <a:lnSpc>
                <a:spcPct val="170000"/>
              </a:lnSpc>
              <a:buFont typeface="Arial" pitchFamily="34" charset="0"/>
              <a:buChar char="•"/>
            </a:pPr>
            <a:r>
              <a:rPr lang="ru-RU" sz="2000" dirty="0" smtClean="0"/>
              <a:t>Изучить  и проанализировать методическую литературу по теме;</a:t>
            </a:r>
          </a:p>
          <a:p>
            <a:pPr marL="457200" indent="-457200" algn="just">
              <a:lnSpc>
                <a:spcPct val="170000"/>
              </a:lnSpc>
              <a:buFont typeface="Arial" pitchFamily="34" charset="0"/>
              <a:buChar char="•"/>
            </a:pPr>
            <a:r>
              <a:rPr lang="ru-RU" sz="2000" dirty="0" smtClean="0"/>
              <a:t>Составление перспективного плана поэтапной экспериментальной деятельности в рамках проекта;</a:t>
            </a:r>
          </a:p>
          <a:p>
            <a:pPr marL="457200" indent="-457200" algn="just">
              <a:lnSpc>
                <a:spcPct val="170000"/>
              </a:lnSpc>
              <a:buFont typeface="Arial" pitchFamily="34" charset="0"/>
              <a:buChar char="•"/>
            </a:pPr>
            <a:r>
              <a:rPr lang="ru-RU" sz="2000" dirty="0" smtClean="0"/>
              <a:t>Составление  НОД,  картотек опытов и экспериментов, консультации и памятки для родителей и воспитателей;</a:t>
            </a:r>
          </a:p>
          <a:p>
            <a:pPr marL="457200" indent="-457200" algn="just">
              <a:lnSpc>
                <a:spcPct val="170000"/>
              </a:lnSpc>
              <a:buFont typeface="Arial" pitchFamily="34" charset="0"/>
              <a:buChar char="•"/>
            </a:pPr>
            <a:r>
              <a:rPr lang="ru-RU" sz="2000" dirty="0" smtClean="0"/>
              <a:t>Подбор основного оборудования  и материала для оснащения центра экспериментирования;</a:t>
            </a:r>
          </a:p>
          <a:p>
            <a:pPr marL="457200" indent="-457200" algn="just">
              <a:lnSpc>
                <a:spcPct val="170000"/>
              </a:lnSpc>
              <a:buFont typeface="Arial" pitchFamily="34" charset="0"/>
              <a:buChar char="•"/>
            </a:pPr>
            <a:r>
              <a:rPr lang="ru-RU" sz="2000" dirty="0" smtClean="0"/>
              <a:t>Опрос  детей  по выявлению уровня знаний о неживой природе (о свойствах: воздуха, воды, песка, глины);</a:t>
            </a:r>
          </a:p>
          <a:p>
            <a:pPr marL="457200" indent="-457200" algn="just">
              <a:lnSpc>
                <a:spcPct val="170000"/>
              </a:lnSpc>
              <a:buFont typeface="Arial" pitchFamily="34" charset="0"/>
              <a:buChar char="•"/>
            </a:pPr>
            <a:r>
              <a:rPr lang="ru-RU" sz="2000" dirty="0" smtClean="0"/>
              <a:t>Диагностика «Маленький исследователь» - выбор деятельности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Диагностика на начало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518213"/>
          </a:xfrm>
        </p:spPr>
        <p:txBody>
          <a:bodyPr/>
          <a:lstStyle/>
          <a:p>
            <a:r>
              <a:rPr lang="ru-RU" dirty="0" smtClean="0"/>
              <a:t>Диагностика «Маленький исследователь»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038600" cy="5442952"/>
          </a:xfrm>
        </p:spPr>
        <p:txBody>
          <a:bodyPr/>
          <a:lstStyle/>
          <a:p>
            <a:r>
              <a:rPr lang="ru-RU" dirty="0" smtClean="0"/>
              <a:t>Опрос «Уровень знаний о неживой природе»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16016" y="2636912"/>
          <a:ext cx="41764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2276872"/>
          <a:ext cx="47880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6584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Основной этап (октябрь – апрель)</a:t>
            </a:r>
            <a:br>
              <a:rPr lang="ru-RU" sz="3600" dirty="0" smtClean="0"/>
            </a:br>
            <a:r>
              <a:rPr lang="ru-RU" sz="3600" dirty="0" smtClean="0"/>
              <a:t>перспективный план разделен на 7 блоков</a:t>
            </a:r>
            <a:endParaRPr lang="ru-RU" sz="3600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23528" y="1988840"/>
            <a:ext cx="2736304" cy="108012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блок (октябрь)</a:t>
            </a:r>
          </a:p>
          <a:p>
            <a:pPr algn="ctr"/>
            <a:r>
              <a:rPr lang="ru-RU" dirty="0" smtClean="0"/>
              <a:t>Опыты – эксперименты</a:t>
            </a:r>
          </a:p>
          <a:p>
            <a:pPr algn="ctr"/>
            <a:r>
              <a:rPr lang="ru-RU" dirty="0" smtClean="0"/>
              <a:t>с водой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23528" y="3429000"/>
            <a:ext cx="2736304" cy="100811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блок (ноябрь)</a:t>
            </a:r>
          </a:p>
          <a:p>
            <a:pPr algn="ctr"/>
            <a:r>
              <a:rPr lang="ru-RU" dirty="0" smtClean="0"/>
              <a:t>Опыты – эксперименты с песком и глиной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8" y="4653136"/>
            <a:ext cx="2736304" cy="100811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блок (декабрь)</a:t>
            </a:r>
          </a:p>
          <a:p>
            <a:pPr algn="ctr"/>
            <a:r>
              <a:rPr lang="ru-RU" dirty="0" smtClean="0"/>
              <a:t>Опыты – эксперименты</a:t>
            </a:r>
          </a:p>
          <a:p>
            <a:pPr algn="ctr"/>
            <a:r>
              <a:rPr lang="ru-RU" dirty="0" smtClean="0"/>
              <a:t>с воздухом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12160" y="1988840"/>
            <a:ext cx="2736304" cy="108012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блок (январь)</a:t>
            </a:r>
          </a:p>
          <a:p>
            <a:pPr algn="ctr"/>
            <a:r>
              <a:rPr lang="ru-RU" dirty="0" smtClean="0"/>
              <a:t>Опыты – эксперименты</a:t>
            </a:r>
          </a:p>
          <a:p>
            <a:pPr algn="ctr"/>
            <a:r>
              <a:rPr lang="ru-RU" dirty="0" smtClean="0"/>
              <a:t>с камнями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012160" y="3356992"/>
            <a:ext cx="2736304" cy="100811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5 блок ( февраль)</a:t>
            </a:r>
          </a:p>
          <a:p>
            <a:pPr algn="ctr"/>
            <a:r>
              <a:rPr lang="ru-RU" dirty="0" smtClean="0"/>
              <a:t>Опыты – эксперименты с магнитом</a:t>
            </a:r>
          </a:p>
          <a:p>
            <a:pPr algn="ctr"/>
            <a:endParaRPr lang="ru-RU" dirty="0" smtClean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012160" y="4581128"/>
            <a:ext cx="2736304" cy="108012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 блок (март)</a:t>
            </a:r>
          </a:p>
          <a:p>
            <a:pPr algn="ctr"/>
            <a:r>
              <a:rPr lang="ru-RU" dirty="0" smtClean="0"/>
              <a:t>Опыты – эксперименты с землей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411760" y="5733256"/>
            <a:ext cx="4248472" cy="100811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блок (апрель)</a:t>
            </a:r>
          </a:p>
          <a:p>
            <a:pPr algn="ctr"/>
            <a:r>
              <a:rPr lang="ru-RU" dirty="0" smtClean="0"/>
              <a:t>«Удивительные фокусы»</a:t>
            </a:r>
          </a:p>
          <a:p>
            <a:pPr algn="ctr"/>
            <a:r>
              <a:rPr lang="ru-RU" dirty="0" smtClean="0"/>
              <a:t>(различные опыты)</a:t>
            </a:r>
            <a:endParaRPr lang="ru-RU" dirty="0"/>
          </a:p>
        </p:txBody>
      </p:sp>
      <p:pic>
        <p:nvPicPr>
          <p:cNvPr id="12" name="Рисунок 11" descr="DSC00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72816"/>
            <a:ext cx="3097860" cy="232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00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933056"/>
            <a:ext cx="2521796" cy="189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4" descr="smai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737647"/>
            <a:ext cx="1475656" cy="112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4" descr="smai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737647"/>
            <a:ext cx="1475656" cy="112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7772400" cy="547260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Анкета для родителей по вопросам опытно – экспериментальной деятельности.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Консультации «Организация детского экспериментирования в домашних условиях», «Роль семьи в развитии исследовательской  активности ребенка»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Информационный блокнот «Почемучки»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Памятка «Чего нельзя и что нужно делать для поддержания интереса детей к познавательному экспериментированию»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Папка «Игры – эксперименты в домашних условиях «не бойтесь быть Плюшкиным»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Открытые занятия 1 раз в месяц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Пополнение предметно – развивающей среды в уголке экспериментирования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Мастер – класс  «Мыльные пузыри»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Выставка фотографий «Экспериментируем всей семьей»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852988"/>
            <a:ext cx="2051943" cy="200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836712"/>
          </a:xfrm>
        </p:spPr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7772400" cy="532859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Проявление  устойчивого познавательного интереса к экспериментированию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Выдвижение  гипотезы, предположения, способов их решения, широко пользуясь аргументацией и доказательствами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Знание  различных свойств объектов неживой природы (воды, воздуха, песка, камней)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Проявление  инициативы и творчества в решении поставленных задач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Проявление активности со стороны родителей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Обогащение предметно – развивающей среды в группе.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Пополнение научно – методической базы ДОУ по данному вопросу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4" name="Содержимое 4" descr="sma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373216"/>
            <a:ext cx="2736304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568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Тема: «Опытно – экспериментальная деятельность детей старшего дошкольного возраста с объектами неживой природы» Творческое название проекта «Школа волшебства»</vt:lpstr>
      <vt:lpstr>Условия возникновения, становления работы над проектом</vt:lpstr>
      <vt:lpstr>Паспорт проекта</vt:lpstr>
      <vt:lpstr> ЗАДАЧИ:</vt:lpstr>
      <vt:lpstr>ЭТАПЫ ПРОЕКТА</vt:lpstr>
      <vt:lpstr>Диагностика на начало года</vt:lpstr>
      <vt:lpstr>Основной этап (октябрь – апрель) перспективный план разделен на 7 блоков</vt:lpstr>
      <vt:lpstr>Работа с родителями</vt:lpstr>
      <vt:lpstr>Ожидаемые результаты</vt:lpstr>
      <vt:lpstr>«Умейте открыть перед ребенком  в окружающем мире что – то одно, но открыть так, чтобы кусочек жизни заиграл перед детьми всеми красками радуги. Оставляйте что – то недосказанное, чтобы ребенку захотелось еще раз возвратиться…» В.А. Сухомлинский</vt:lpstr>
      <vt:lpstr>Слайд 11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«Опытно – экспериментальная деятельность детей старшего дошкольного возраста с объектами неживой природы» Творческое название проекта «Школа волшебства»</dc:title>
  <dc:creator>ольга</dc:creator>
  <cp:lastModifiedBy>ольга</cp:lastModifiedBy>
  <cp:revision>51</cp:revision>
  <dcterms:created xsi:type="dcterms:W3CDTF">2014-11-22T14:50:22Z</dcterms:created>
  <dcterms:modified xsi:type="dcterms:W3CDTF">2014-12-03T12:27:00Z</dcterms:modified>
</cp:coreProperties>
</file>