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F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9402A7-B4FD-4561-B1AD-FD947183F401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45842E-0B83-4CC1-91BA-18368E06F0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/>
          <a:lstStyle/>
          <a:p>
            <a:r>
              <a:rPr lang="ru-RU" dirty="0" smtClean="0"/>
              <a:t>Мастер  -класс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4464496"/>
          </a:xfrm>
        </p:spPr>
        <p:txBody>
          <a:bodyPr/>
          <a:lstStyle/>
          <a:p>
            <a:r>
              <a:rPr lang="ru-RU" dirty="0" smtClean="0"/>
              <a:t>Метод экспериментирования, как средство развития познавательного интереса у детей старшего дошкольного возраста при ознакомлении с неживой природой</a:t>
            </a:r>
            <a:endParaRPr lang="ru-RU" dirty="0" smtClean="0"/>
          </a:p>
          <a:p>
            <a:r>
              <a:rPr lang="ru-RU" dirty="0" smtClean="0"/>
              <a:t>Воспитатель </a:t>
            </a:r>
            <a:r>
              <a:rPr lang="ru-RU" dirty="0" err="1" smtClean="0"/>
              <a:t>Костылева</a:t>
            </a:r>
            <a:r>
              <a:rPr lang="ru-RU" dirty="0" smtClean="0"/>
              <a:t> Ольга Анатольевна</a:t>
            </a:r>
            <a:endParaRPr lang="ru-RU" dirty="0"/>
          </a:p>
        </p:txBody>
      </p:sp>
      <p:pic>
        <p:nvPicPr>
          <p:cNvPr id="4" name="Рисунок 3" descr="DSC003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556792"/>
            <a:ext cx="4105972" cy="30794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924944"/>
            <a:ext cx="1571997" cy="14470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4664"/>
            <a:ext cx="1872208" cy="21624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9" descr="C41-33 коп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772816"/>
            <a:ext cx="1814512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Неживая природа</a:t>
            </a:r>
            <a:endParaRPr lang="ru-RU"/>
          </a:p>
        </p:txBody>
      </p:sp>
      <p:pic>
        <p:nvPicPr>
          <p:cNvPr id="3" name="Рисунок 2" descr="вод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268760"/>
            <a:ext cx="2552806" cy="18890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камн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268760"/>
            <a:ext cx="2520152" cy="18920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ле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268760"/>
            <a:ext cx="2880320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облак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179512" y="3212976"/>
            <a:ext cx="2664296" cy="20251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олнце 6"/>
          <p:cNvSpPr/>
          <p:nvPr/>
        </p:nvSpPr>
        <p:spPr>
          <a:xfrm>
            <a:off x="683568" y="260648"/>
            <a:ext cx="2016224" cy="194421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есяц 11"/>
          <p:cNvSpPr/>
          <p:nvPr/>
        </p:nvSpPr>
        <p:spPr>
          <a:xfrm>
            <a:off x="7668344" y="4941168"/>
            <a:ext cx="673224" cy="914400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лако 12"/>
          <p:cNvSpPr/>
          <p:nvPr/>
        </p:nvSpPr>
        <p:spPr>
          <a:xfrm>
            <a:off x="6804248" y="5661248"/>
            <a:ext cx="2088232" cy="914400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8748464" y="4869160"/>
            <a:ext cx="395536" cy="55436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-конечная звезда 14"/>
          <p:cNvSpPr/>
          <p:nvPr/>
        </p:nvSpPr>
        <p:spPr>
          <a:xfrm>
            <a:off x="7236296" y="6381328"/>
            <a:ext cx="410344" cy="476672"/>
          </a:xfrm>
          <a:prstGeom prst="star4">
            <a:avLst>
              <a:gd name="adj" fmla="val 158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солнце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9832" y="5229200"/>
            <a:ext cx="2808312" cy="1628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радуг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284984"/>
            <a:ext cx="2808312" cy="19137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 descr="песок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68144" y="3284984"/>
            <a:ext cx="2880320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052736"/>
            <a:ext cx="2376264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любознательность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2420888"/>
            <a:ext cx="2376264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наблюдательность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3717032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самостоятельность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5229200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инициативность</a:t>
            </a: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4499992" y="4509120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3347864" y="1988840"/>
            <a:ext cx="457200" cy="45720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3419872" y="1556792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3707904" y="1196752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4139952" y="980728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572000" y="908720"/>
            <a:ext cx="457200" cy="457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5004048" y="980728"/>
            <a:ext cx="457200" cy="4572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436096" y="1196752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724128" y="1556792"/>
            <a:ext cx="457200" cy="45720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5796136" y="1988840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724128" y="2348880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5580112" y="2708920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148064" y="2996952"/>
            <a:ext cx="504056" cy="45720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4932040" y="3356992"/>
            <a:ext cx="457200" cy="457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4716016" y="364502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4572000" y="407707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3635896" y="2348880"/>
            <a:ext cx="457200" cy="4572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4499992" y="5301208"/>
            <a:ext cx="457200" cy="457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flipH="1" flipV="1">
            <a:off x="2843808" y="1340768"/>
            <a:ext cx="72008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843808" y="2636912"/>
            <a:ext cx="5760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2915816" y="3068960"/>
            <a:ext cx="72008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2987824" y="3789040"/>
            <a:ext cx="792088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6444208" y="836712"/>
            <a:ext cx="2448272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активность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444208" y="1988840"/>
            <a:ext cx="2448272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эмоциональность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5796136" y="1052736"/>
            <a:ext cx="432048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300192" y="2132856"/>
            <a:ext cx="288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444208" y="3212976"/>
            <a:ext cx="2448272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настойчивость</a:t>
            </a:r>
            <a:endParaRPr lang="ru-RU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6084168" y="3068960"/>
            <a:ext cx="864096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6444208" y="4437112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общительность</a:t>
            </a:r>
            <a:endParaRPr lang="ru-RU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5508104" y="3789040"/>
            <a:ext cx="1224136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Примерный алгоритм проведения занятия по экспериментированию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179512" y="1484784"/>
            <a:ext cx="3096344" cy="1490464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Предварительная работа</a:t>
            </a:r>
            <a:endParaRPr lang="ru-RU" dirty="0"/>
          </a:p>
        </p:txBody>
      </p:sp>
      <p:sp>
        <p:nvSpPr>
          <p:cNvPr id="8" name="Облако 7"/>
          <p:cNvSpPr/>
          <p:nvPr/>
        </p:nvSpPr>
        <p:spPr>
          <a:xfrm>
            <a:off x="1619672" y="2420888"/>
            <a:ext cx="2808312" cy="108012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Определение вида занятия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2987824" y="2996952"/>
            <a:ext cx="3456384" cy="1368152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Постановка  темы занятия</a:t>
            </a:r>
            <a:endParaRPr lang="ru-RU" dirty="0"/>
          </a:p>
        </p:txBody>
      </p:sp>
      <p:sp>
        <p:nvSpPr>
          <p:cNvPr id="12" name="Облако 11"/>
          <p:cNvSpPr/>
          <p:nvPr/>
        </p:nvSpPr>
        <p:spPr>
          <a:xfrm>
            <a:off x="4572000" y="3645024"/>
            <a:ext cx="3600400" cy="1296144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Выбор цели и задач</a:t>
            </a:r>
            <a:endParaRPr lang="ru-RU" dirty="0"/>
          </a:p>
        </p:txBody>
      </p:sp>
      <p:sp>
        <p:nvSpPr>
          <p:cNvPr id="13" name="Облако 12"/>
          <p:cNvSpPr/>
          <p:nvPr/>
        </p:nvSpPr>
        <p:spPr>
          <a:xfrm>
            <a:off x="5868144" y="4437112"/>
            <a:ext cx="3275856" cy="1562472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Подготовка пособий и оборудования</a:t>
            </a:r>
            <a:endParaRPr lang="ru-RU" dirty="0"/>
          </a:p>
        </p:txBody>
      </p:sp>
      <p:sp>
        <p:nvSpPr>
          <p:cNvPr id="14" name="Солнце 13"/>
          <p:cNvSpPr/>
          <p:nvPr/>
        </p:nvSpPr>
        <p:spPr>
          <a:xfrm>
            <a:off x="4716016" y="1412776"/>
            <a:ext cx="2448272" cy="223224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ко 14"/>
          <p:cNvSpPr/>
          <p:nvPr/>
        </p:nvSpPr>
        <p:spPr>
          <a:xfrm>
            <a:off x="179512" y="3717032"/>
            <a:ext cx="2808312" cy="134644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ко 15"/>
          <p:cNvSpPr/>
          <p:nvPr/>
        </p:nvSpPr>
        <p:spPr>
          <a:xfrm>
            <a:off x="3059832" y="4869160"/>
            <a:ext cx="2736304" cy="149046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627784" y="1844824"/>
            <a:ext cx="31931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851920" y="2492896"/>
            <a:ext cx="3193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508104" y="3212976"/>
            <a:ext cx="3193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308304" y="3789040"/>
            <a:ext cx="3193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8460432" y="4653136"/>
            <a:ext cx="3193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Примерная структура эксперимента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Проблема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Постановка задачи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Варианты решения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План эксперимента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Выбор оборудования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Правила безопасности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Эксперимент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Вывод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Связь с жизнью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Обобщения.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DSC023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4320480" cy="3456384"/>
          </a:xfrm>
          <a:prstGeom prst="horizontalScroll">
            <a:avLst/>
          </a:prstGeom>
          <a:ln w="5715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проведения опыта с апельсином</a:t>
            </a:r>
            <a:endParaRPr lang="ru-RU" dirty="0"/>
          </a:p>
        </p:txBody>
      </p:sp>
      <p:sp>
        <p:nvSpPr>
          <p:cNvPr id="3" name="Блок-схема: ручное управление 2"/>
          <p:cNvSpPr/>
          <p:nvPr/>
        </p:nvSpPr>
        <p:spPr>
          <a:xfrm>
            <a:off x="2915816" y="2276872"/>
            <a:ext cx="648072" cy="648072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3" idx="3"/>
          </p:cNvCxnSpPr>
          <p:nvPr/>
        </p:nvCxnSpPr>
        <p:spPr>
          <a:xfrm flipH="1">
            <a:off x="2987825" y="2600908"/>
            <a:ext cx="511256" cy="7200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Блок-схема: узел 17"/>
          <p:cNvSpPr/>
          <p:nvPr/>
        </p:nvSpPr>
        <p:spPr>
          <a:xfrm>
            <a:off x="4572000" y="234888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4860032" y="2636912"/>
            <a:ext cx="72008" cy="1223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ыгнутая вверх стрелка 21"/>
          <p:cNvSpPr/>
          <p:nvPr/>
        </p:nvSpPr>
        <p:spPr>
          <a:xfrm flipH="1">
            <a:off x="3275856" y="1772816"/>
            <a:ext cx="1584176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Равно 22"/>
          <p:cNvSpPr/>
          <p:nvPr/>
        </p:nvSpPr>
        <p:spPr>
          <a:xfrm>
            <a:off x="5436096" y="2420888"/>
            <a:ext cx="410344" cy="360040"/>
          </a:xfrm>
          <a:prstGeom prst="mathEqua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Управляющая кнопка: справка 24">
            <a:hlinkClick r:id="" action="ppaction://noaction" highlightClick="1"/>
          </p:cNvPr>
          <p:cNvSpPr/>
          <p:nvPr/>
        </p:nvSpPr>
        <p:spPr>
          <a:xfrm>
            <a:off x="5940152" y="1988840"/>
            <a:ext cx="682376" cy="1042416"/>
          </a:xfrm>
          <a:prstGeom prst="actionButtonHel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ручное управление 25"/>
          <p:cNvSpPr/>
          <p:nvPr/>
        </p:nvSpPr>
        <p:spPr>
          <a:xfrm>
            <a:off x="2915816" y="3789040"/>
            <a:ext cx="648072" cy="612648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endCxn id="26" idx="3"/>
          </p:cNvCxnSpPr>
          <p:nvPr/>
        </p:nvCxnSpPr>
        <p:spPr>
          <a:xfrm>
            <a:off x="2987824" y="4077072"/>
            <a:ext cx="511257" cy="1829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Блок-схема: узел 31"/>
          <p:cNvSpPr/>
          <p:nvPr/>
        </p:nvSpPr>
        <p:spPr>
          <a:xfrm>
            <a:off x="4572000" y="3861048"/>
            <a:ext cx="457200" cy="457200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ирог 32"/>
          <p:cNvSpPr/>
          <p:nvPr/>
        </p:nvSpPr>
        <p:spPr>
          <a:xfrm>
            <a:off x="4499992" y="4005064"/>
            <a:ext cx="554360" cy="288032"/>
          </a:xfrm>
          <a:prstGeom prst="pie">
            <a:avLst>
              <a:gd name="adj1" fmla="val 0"/>
              <a:gd name="adj2" fmla="val 116720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4860032" y="3933056"/>
            <a:ext cx="45719" cy="72008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>
            <a:stCxn id="32" idx="2"/>
          </p:cNvCxnSpPr>
          <p:nvPr/>
        </p:nvCxnSpPr>
        <p:spPr>
          <a:xfrm flipV="1">
            <a:off x="4572000" y="4077072"/>
            <a:ext cx="144016" cy="1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Выгнутая вверх стрелка 38"/>
          <p:cNvSpPr/>
          <p:nvPr/>
        </p:nvSpPr>
        <p:spPr>
          <a:xfrm flipH="1">
            <a:off x="3275856" y="3356992"/>
            <a:ext cx="1584176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Равно 39"/>
          <p:cNvSpPr/>
          <p:nvPr/>
        </p:nvSpPr>
        <p:spPr>
          <a:xfrm>
            <a:off x="5436096" y="3789040"/>
            <a:ext cx="410344" cy="338336"/>
          </a:xfrm>
          <a:prstGeom prst="math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Управляющая кнопка: справка 40">
            <a:hlinkClick r:id="" action="ppaction://noaction" highlightClick="1"/>
          </p:cNvPr>
          <p:cNvSpPr/>
          <p:nvPr/>
        </p:nvSpPr>
        <p:spPr>
          <a:xfrm>
            <a:off x="6012160" y="3573016"/>
            <a:ext cx="648072" cy="1042416"/>
          </a:xfrm>
          <a:prstGeom prst="actionButtonHel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ручное управление 41"/>
          <p:cNvSpPr/>
          <p:nvPr/>
        </p:nvSpPr>
        <p:spPr>
          <a:xfrm>
            <a:off x="3203848" y="5805264"/>
            <a:ext cx="45719" cy="45719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ручное управление 42"/>
          <p:cNvSpPr/>
          <p:nvPr/>
        </p:nvSpPr>
        <p:spPr>
          <a:xfrm>
            <a:off x="2915816" y="5301208"/>
            <a:ext cx="698376" cy="612648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>
            <a:stCxn id="43" idx="3"/>
            <a:endCxn id="43" idx="1"/>
          </p:cNvCxnSpPr>
          <p:nvPr/>
        </p:nvCxnSpPr>
        <p:spPr>
          <a:xfrm flipH="1">
            <a:off x="2985654" y="5607532"/>
            <a:ext cx="5587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Плюс 47"/>
          <p:cNvSpPr/>
          <p:nvPr/>
        </p:nvSpPr>
        <p:spPr>
          <a:xfrm>
            <a:off x="3923928" y="5445224"/>
            <a:ext cx="360040" cy="338336"/>
          </a:xfrm>
          <a:prstGeom prst="mathPlu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Куб 48"/>
          <p:cNvSpPr/>
          <p:nvPr/>
        </p:nvSpPr>
        <p:spPr>
          <a:xfrm>
            <a:off x="4355976" y="5085184"/>
            <a:ext cx="792088" cy="100012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соль</a:t>
            </a:r>
            <a:endParaRPr lang="ru-RU" dirty="0"/>
          </a:p>
        </p:txBody>
      </p:sp>
      <p:sp>
        <p:nvSpPr>
          <p:cNvPr id="50" name="Плюс 49"/>
          <p:cNvSpPr/>
          <p:nvPr/>
        </p:nvSpPr>
        <p:spPr>
          <a:xfrm>
            <a:off x="5436096" y="5445224"/>
            <a:ext cx="338336" cy="338336"/>
          </a:xfrm>
          <a:prstGeom prst="mathPlu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6156176" y="5301208"/>
            <a:ext cx="457200" cy="457200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ирог 52"/>
          <p:cNvSpPr/>
          <p:nvPr/>
        </p:nvSpPr>
        <p:spPr>
          <a:xfrm>
            <a:off x="6084168" y="5517232"/>
            <a:ext cx="554360" cy="288032"/>
          </a:xfrm>
          <a:prstGeom prst="pie">
            <a:avLst>
              <a:gd name="adj1" fmla="val 0"/>
              <a:gd name="adj2" fmla="val 116720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5-конечная звезда 53"/>
          <p:cNvSpPr/>
          <p:nvPr/>
        </p:nvSpPr>
        <p:spPr>
          <a:xfrm flipH="1">
            <a:off x="6516216" y="5445224"/>
            <a:ext cx="45719" cy="50304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 54"/>
          <p:cNvSpPr/>
          <p:nvPr/>
        </p:nvSpPr>
        <p:spPr>
          <a:xfrm>
            <a:off x="6948264" y="5445224"/>
            <a:ext cx="72008" cy="4571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6804248" y="5373216"/>
            <a:ext cx="410344" cy="410344"/>
          </a:xfrm>
          <a:prstGeom prst="math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Управляющая кнопка: справка 56">
            <a:hlinkClick r:id="" action="ppaction://noaction" highlightClick="1"/>
          </p:cNvPr>
          <p:cNvSpPr/>
          <p:nvPr/>
        </p:nvSpPr>
        <p:spPr>
          <a:xfrm>
            <a:off x="7308304" y="5013176"/>
            <a:ext cx="610368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81128"/>
            <a:ext cx="2339975" cy="2005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проведения опыта с сахаром</a:t>
            </a:r>
            <a:endParaRPr lang="ru-RU" dirty="0"/>
          </a:p>
        </p:txBody>
      </p:sp>
      <p:sp>
        <p:nvSpPr>
          <p:cNvPr id="3" name="Куб 2"/>
          <p:cNvSpPr/>
          <p:nvPr/>
        </p:nvSpPr>
        <p:spPr>
          <a:xfrm flipH="1">
            <a:off x="467544" y="3429000"/>
            <a:ext cx="1152128" cy="136815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краситель</a:t>
            </a:r>
            <a:endParaRPr lang="ru-RU" dirty="0"/>
          </a:p>
        </p:txBody>
      </p:sp>
      <p:sp>
        <p:nvSpPr>
          <p:cNvPr id="4" name="Плюс 3"/>
          <p:cNvSpPr/>
          <p:nvPr/>
        </p:nvSpPr>
        <p:spPr>
          <a:xfrm>
            <a:off x="2051720" y="4077072"/>
            <a:ext cx="410344" cy="338336"/>
          </a:xfrm>
          <a:prstGeom prst="mathPlu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ручное управление 4"/>
          <p:cNvSpPr/>
          <p:nvPr/>
        </p:nvSpPr>
        <p:spPr>
          <a:xfrm>
            <a:off x="2627784" y="3356992"/>
            <a:ext cx="914400" cy="1512168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699792" y="4077072"/>
            <a:ext cx="73152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Выгнутая вверх стрелка 7"/>
          <p:cNvSpPr/>
          <p:nvPr/>
        </p:nvSpPr>
        <p:spPr>
          <a:xfrm>
            <a:off x="2915816" y="2420888"/>
            <a:ext cx="2232248" cy="8640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4499992" y="4509120"/>
            <a:ext cx="2066528" cy="2880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292080" y="4221088"/>
            <a:ext cx="432048" cy="352056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5436096" y="3933056"/>
            <a:ext cx="360040" cy="36004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5580112" y="3645024"/>
            <a:ext cx="360040" cy="352056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5724128" y="3356992"/>
            <a:ext cx="352056" cy="352056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868144" y="3068960"/>
            <a:ext cx="352056" cy="352056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 14"/>
          <p:cNvSpPr/>
          <p:nvPr/>
        </p:nvSpPr>
        <p:spPr>
          <a:xfrm>
            <a:off x="6732240" y="3933056"/>
            <a:ext cx="482352" cy="482352"/>
          </a:xfrm>
          <a:prstGeom prst="mathEqua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Управляющая кнопка: справка 15">
            <a:hlinkClick r:id="" action="ppaction://noaction" highlightClick="1"/>
          </p:cNvPr>
          <p:cNvSpPr/>
          <p:nvPr/>
        </p:nvSpPr>
        <p:spPr>
          <a:xfrm>
            <a:off x="7308304" y="3645024"/>
            <a:ext cx="648072" cy="1042416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852988"/>
            <a:ext cx="2339975" cy="2005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9208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" name="Двойная волна 6"/>
          <p:cNvSpPr/>
          <p:nvPr/>
        </p:nvSpPr>
        <p:spPr>
          <a:xfrm>
            <a:off x="971600" y="2060848"/>
            <a:ext cx="6984776" cy="2138536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FF00"/>
                </a:solidFill>
              </a:rPr>
              <a:t>Спасибо за внимание!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</TotalTime>
  <Words>99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Мастер  -класс </vt:lpstr>
      <vt:lpstr>Неживая природа</vt:lpstr>
      <vt:lpstr>Слайд 3</vt:lpstr>
      <vt:lpstr>Примерный алгоритм проведения занятия по экспериментированию</vt:lpstr>
      <vt:lpstr>Примерная структура эксперимента</vt:lpstr>
      <vt:lpstr>Последовательность проведения опыта с апельсином</vt:lpstr>
      <vt:lpstr>Последовательность проведения опыта с сахаром</vt:lpstr>
      <vt:lpstr>Слайд 8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 -класс </dc:title>
  <dc:creator>ольга</dc:creator>
  <cp:lastModifiedBy>ольга</cp:lastModifiedBy>
  <cp:revision>27</cp:revision>
  <dcterms:created xsi:type="dcterms:W3CDTF">2014-11-24T09:28:54Z</dcterms:created>
  <dcterms:modified xsi:type="dcterms:W3CDTF">2014-11-28T15:08:39Z</dcterms:modified>
</cp:coreProperties>
</file>